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2"/>
  </p:notesMasterIdLst>
  <p:sldIdLst>
    <p:sldId id="256" r:id="rId2"/>
    <p:sldId id="300" r:id="rId3"/>
    <p:sldId id="2178" r:id="rId4"/>
    <p:sldId id="2179" r:id="rId5"/>
    <p:sldId id="302" r:id="rId6"/>
    <p:sldId id="2180" r:id="rId7"/>
    <p:sldId id="258" r:id="rId8"/>
    <p:sldId id="2181" r:id="rId9"/>
    <p:sldId id="303" r:id="rId10"/>
    <p:sldId id="259" r:id="rId11"/>
    <p:sldId id="2184" r:id="rId12"/>
    <p:sldId id="260" r:id="rId13"/>
    <p:sldId id="2182" r:id="rId14"/>
    <p:sldId id="2185" r:id="rId15"/>
    <p:sldId id="262" r:id="rId16"/>
    <p:sldId id="263" r:id="rId17"/>
    <p:sldId id="264" r:id="rId18"/>
    <p:sldId id="267" r:id="rId19"/>
    <p:sldId id="268" r:id="rId20"/>
    <p:sldId id="269" r:id="rId21"/>
    <p:sldId id="270" r:id="rId22"/>
    <p:sldId id="271" r:id="rId23"/>
    <p:sldId id="272" r:id="rId24"/>
    <p:sldId id="273" r:id="rId25"/>
    <p:sldId id="2189" r:id="rId26"/>
    <p:sldId id="2190" r:id="rId27"/>
    <p:sldId id="2191" r:id="rId28"/>
    <p:sldId id="2193" r:id="rId29"/>
    <p:sldId id="2192" r:id="rId30"/>
    <p:sldId id="2186" r:id="rId31"/>
    <p:sldId id="265" r:id="rId32"/>
    <p:sldId id="320" r:id="rId33"/>
    <p:sldId id="319" r:id="rId34"/>
    <p:sldId id="321" r:id="rId35"/>
    <p:sldId id="322" r:id="rId36"/>
    <p:sldId id="2187" r:id="rId37"/>
    <p:sldId id="282" r:id="rId38"/>
    <p:sldId id="2188" r:id="rId39"/>
    <p:sldId id="274" r:id="rId40"/>
    <p:sldId id="2183" r:id="rId41"/>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2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5D"/>
    <a:srgbClr val="2A8F99"/>
    <a:srgbClr val="C2AD80"/>
    <a:srgbClr val="808285"/>
    <a:srgbClr val="746B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933" autoAdjust="0"/>
    <p:restoredTop sz="94660"/>
  </p:normalViewPr>
  <p:slideViewPr>
    <p:cSldViewPr snapToGrid="0" showGuides="1">
      <p:cViewPr varScale="1">
        <p:scale>
          <a:sx n="54" d="100"/>
          <a:sy n="54" d="100"/>
        </p:scale>
        <p:origin x="108" y="66"/>
      </p:cViewPr>
      <p:guideLst>
        <p:guide orient="horz" pos="2381"/>
        <p:guide pos="320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6CF16F8-1FAA-4358-9FA5-B23E66237C97}" type="datetimeFigureOut">
              <a:rPr lang="ar-SA" smtClean="0"/>
              <a:t>04/11/43</a:t>
            </a:fld>
            <a:endParaRPr lang="ar-SA"/>
          </a:p>
        </p:txBody>
      </p:sp>
      <p:sp>
        <p:nvSpPr>
          <p:cNvPr id="4" name="عنصر نائب لصورة الشريحة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03D6CE9-162F-41F5-95AC-639492389E54}" type="slidenum">
              <a:rPr lang="ar-SA" smtClean="0"/>
              <a:t>‹#›</a:t>
            </a:fld>
            <a:endParaRPr lang="ar-SA"/>
          </a:p>
        </p:txBody>
      </p:sp>
    </p:spTree>
    <p:extLst>
      <p:ext uri="{BB962C8B-B14F-4D97-AF65-F5344CB8AC3E}">
        <p14:creationId xmlns:p14="http://schemas.microsoft.com/office/powerpoint/2010/main" val="11928293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3</a:t>
            </a:fld>
            <a:endParaRPr lang="zh-CN" altLang="en-US"/>
          </a:p>
        </p:txBody>
      </p:sp>
      <p:sp>
        <p:nvSpPr>
          <p:cNvPr id="5" name="عنصر نائب للرأس 4">
            <a:extLst>
              <a:ext uri="{FF2B5EF4-FFF2-40B4-BE49-F238E27FC236}">
                <a16:creationId xmlns:a16="http://schemas.microsoft.com/office/drawing/2014/main" id="{9AA21584-B158-4574-ACE9-30C4E6424DB4}"/>
              </a:ext>
            </a:extLst>
          </p:cNvPr>
          <p:cNvSpPr>
            <a:spLocks noGrp="1"/>
          </p:cNvSpPr>
          <p:nvPr>
            <p:ph type="hdr" sz="quarter"/>
          </p:nvPr>
        </p:nvSpPr>
        <p:spPr/>
        <p:txBody>
          <a:bodyPr/>
          <a:lstStyle/>
          <a:p>
            <a:endParaRPr lang="ar-SA"/>
          </a:p>
        </p:txBody>
      </p:sp>
    </p:spTree>
    <p:extLst>
      <p:ext uri="{BB962C8B-B14F-4D97-AF65-F5344CB8AC3E}">
        <p14:creationId xmlns:p14="http://schemas.microsoft.com/office/powerpoint/2010/main" val="1424325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4</a:t>
            </a:fld>
            <a:endParaRPr lang="zh-CN" altLang="en-US"/>
          </a:p>
        </p:txBody>
      </p:sp>
      <p:sp>
        <p:nvSpPr>
          <p:cNvPr id="5" name="عنصر نائب للرأس 4">
            <a:extLst>
              <a:ext uri="{FF2B5EF4-FFF2-40B4-BE49-F238E27FC236}">
                <a16:creationId xmlns:a16="http://schemas.microsoft.com/office/drawing/2014/main" id="{9AA21584-B158-4574-ACE9-30C4E6424DB4}"/>
              </a:ext>
            </a:extLst>
          </p:cNvPr>
          <p:cNvSpPr>
            <a:spLocks noGrp="1"/>
          </p:cNvSpPr>
          <p:nvPr>
            <p:ph type="hdr" sz="quarter"/>
          </p:nvPr>
        </p:nvSpPr>
        <p:spPr/>
        <p:txBody>
          <a:bodyPr/>
          <a:lstStyle/>
          <a:p>
            <a:endParaRPr lang="ar-SA"/>
          </a:p>
        </p:txBody>
      </p:sp>
    </p:spTree>
    <p:extLst>
      <p:ext uri="{BB962C8B-B14F-4D97-AF65-F5344CB8AC3E}">
        <p14:creationId xmlns:p14="http://schemas.microsoft.com/office/powerpoint/2010/main" val="2381174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60CEE8E7-0735-4395-BA6A-2EAA5375FB84}" type="datetimeFigureOut">
              <a:rPr lang="ar-SA" smtClean="0"/>
              <a:t>04/11/43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62CC489-B580-4BF4-AE75-D1EECCD1F5F8}" type="slidenum">
              <a:rPr lang="ar-SA" smtClean="0"/>
              <a:t>‹#›</a:t>
            </a:fld>
            <a:endParaRPr lang="ar-SA"/>
          </a:p>
        </p:txBody>
      </p:sp>
    </p:spTree>
    <p:extLst>
      <p:ext uri="{BB962C8B-B14F-4D97-AF65-F5344CB8AC3E}">
        <p14:creationId xmlns:p14="http://schemas.microsoft.com/office/powerpoint/2010/main" val="200280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0CEE8E7-0735-4395-BA6A-2EAA5375FB84}" type="datetimeFigureOut">
              <a:rPr lang="ar-SA" smtClean="0"/>
              <a:t>04/11/43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62CC489-B580-4BF4-AE75-D1EECCD1F5F8}" type="slidenum">
              <a:rPr lang="ar-SA" smtClean="0"/>
              <a:t>‹#›</a:t>
            </a:fld>
            <a:endParaRPr lang="ar-SA"/>
          </a:p>
        </p:txBody>
      </p:sp>
    </p:spTree>
    <p:extLst>
      <p:ext uri="{BB962C8B-B14F-4D97-AF65-F5344CB8AC3E}">
        <p14:creationId xmlns:p14="http://schemas.microsoft.com/office/powerpoint/2010/main" val="1183028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0CEE8E7-0735-4395-BA6A-2EAA5375FB84}" type="datetimeFigureOut">
              <a:rPr lang="ar-SA" smtClean="0"/>
              <a:t>04/11/43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62CC489-B580-4BF4-AE75-D1EECCD1F5F8}" type="slidenum">
              <a:rPr lang="ar-SA" smtClean="0"/>
              <a:t>‹#›</a:t>
            </a:fld>
            <a:endParaRPr lang="ar-SA"/>
          </a:p>
        </p:txBody>
      </p:sp>
    </p:spTree>
    <p:extLst>
      <p:ext uri="{BB962C8B-B14F-4D97-AF65-F5344CB8AC3E}">
        <p14:creationId xmlns:p14="http://schemas.microsoft.com/office/powerpoint/2010/main" val="142496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847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0CEE8E7-0735-4395-BA6A-2EAA5375FB84}" type="datetimeFigureOut">
              <a:rPr lang="ar-SA" smtClean="0"/>
              <a:t>04/11/43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62CC489-B580-4BF4-AE75-D1EECCD1F5F8}" type="slidenum">
              <a:rPr lang="ar-SA" smtClean="0"/>
              <a:t>‹#›</a:t>
            </a:fld>
            <a:endParaRPr lang="ar-SA"/>
          </a:p>
        </p:txBody>
      </p:sp>
    </p:spTree>
    <p:extLst>
      <p:ext uri="{BB962C8B-B14F-4D97-AF65-F5344CB8AC3E}">
        <p14:creationId xmlns:p14="http://schemas.microsoft.com/office/powerpoint/2010/main" val="1148771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60CEE8E7-0735-4395-BA6A-2EAA5375FB84}" type="datetimeFigureOut">
              <a:rPr lang="ar-SA" smtClean="0"/>
              <a:t>04/11/43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62CC489-B580-4BF4-AE75-D1EECCD1F5F8}" type="slidenum">
              <a:rPr lang="ar-SA" smtClean="0"/>
              <a:t>‹#›</a:t>
            </a:fld>
            <a:endParaRPr lang="ar-SA"/>
          </a:p>
        </p:txBody>
      </p:sp>
    </p:spTree>
    <p:extLst>
      <p:ext uri="{BB962C8B-B14F-4D97-AF65-F5344CB8AC3E}">
        <p14:creationId xmlns:p14="http://schemas.microsoft.com/office/powerpoint/2010/main" val="407913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60CEE8E7-0735-4395-BA6A-2EAA5375FB84}" type="datetimeFigureOut">
              <a:rPr lang="ar-SA" smtClean="0"/>
              <a:t>04/11/43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62CC489-B580-4BF4-AE75-D1EECCD1F5F8}" type="slidenum">
              <a:rPr lang="ar-SA" smtClean="0"/>
              <a:t>‹#›</a:t>
            </a:fld>
            <a:endParaRPr lang="ar-SA"/>
          </a:p>
        </p:txBody>
      </p:sp>
    </p:spTree>
    <p:extLst>
      <p:ext uri="{BB962C8B-B14F-4D97-AF65-F5344CB8AC3E}">
        <p14:creationId xmlns:p14="http://schemas.microsoft.com/office/powerpoint/2010/main" val="182858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ar-SA"/>
              <a:t>انقر لتحرير أنماط نص الشكل الرئيسي</a:t>
            </a:r>
          </a:p>
        </p:txBody>
      </p:sp>
      <p:sp>
        <p:nvSpPr>
          <p:cNvPr id="4" name="Content Placeholder 3"/>
          <p:cNvSpPr>
            <a:spLocks noGrp="1"/>
          </p:cNvSpPr>
          <p:nvPr>
            <p:ph sz="half" idx="2"/>
          </p:nvPr>
        </p:nvSpPr>
        <p:spPr>
          <a:xfrm>
            <a:off x="736456" y="2761381"/>
            <a:ext cx="4523137" cy="4061576"/>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412731" y="2761381"/>
            <a:ext cx="4545413" cy="4061576"/>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60CEE8E7-0735-4395-BA6A-2EAA5375FB84}" type="datetimeFigureOut">
              <a:rPr lang="ar-SA" smtClean="0"/>
              <a:t>04/11/43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62CC489-B580-4BF4-AE75-D1EECCD1F5F8}" type="slidenum">
              <a:rPr lang="ar-SA" smtClean="0"/>
              <a:t>‹#›</a:t>
            </a:fld>
            <a:endParaRPr lang="ar-SA"/>
          </a:p>
        </p:txBody>
      </p:sp>
    </p:spTree>
    <p:extLst>
      <p:ext uri="{BB962C8B-B14F-4D97-AF65-F5344CB8AC3E}">
        <p14:creationId xmlns:p14="http://schemas.microsoft.com/office/powerpoint/2010/main" val="175242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60CEE8E7-0735-4395-BA6A-2EAA5375FB84}" type="datetimeFigureOut">
              <a:rPr lang="ar-SA" smtClean="0"/>
              <a:t>04/11/43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62CC489-B580-4BF4-AE75-D1EECCD1F5F8}" type="slidenum">
              <a:rPr lang="ar-SA" smtClean="0"/>
              <a:t>‹#›</a:t>
            </a:fld>
            <a:endParaRPr lang="ar-SA"/>
          </a:p>
        </p:txBody>
      </p:sp>
    </p:spTree>
    <p:extLst>
      <p:ext uri="{BB962C8B-B14F-4D97-AF65-F5344CB8AC3E}">
        <p14:creationId xmlns:p14="http://schemas.microsoft.com/office/powerpoint/2010/main" val="1798231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EE8E7-0735-4395-BA6A-2EAA5375FB84}" type="datetimeFigureOut">
              <a:rPr lang="ar-SA" smtClean="0"/>
              <a:t>04/11/43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62CC489-B580-4BF4-AE75-D1EECCD1F5F8}" type="slidenum">
              <a:rPr lang="ar-SA" smtClean="0"/>
              <a:t>‹#›</a:t>
            </a:fld>
            <a:endParaRPr lang="ar-SA"/>
          </a:p>
        </p:txBody>
      </p:sp>
    </p:spTree>
    <p:extLst>
      <p:ext uri="{BB962C8B-B14F-4D97-AF65-F5344CB8AC3E}">
        <p14:creationId xmlns:p14="http://schemas.microsoft.com/office/powerpoint/2010/main" val="34961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0CEE8E7-0735-4395-BA6A-2EAA5375FB84}" type="datetimeFigureOut">
              <a:rPr lang="ar-SA" smtClean="0"/>
              <a:t>04/11/43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62CC489-B580-4BF4-AE75-D1EECCD1F5F8}" type="slidenum">
              <a:rPr lang="ar-SA" smtClean="0"/>
              <a:t>‹#›</a:t>
            </a:fld>
            <a:endParaRPr lang="ar-SA"/>
          </a:p>
        </p:txBody>
      </p:sp>
    </p:spTree>
    <p:extLst>
      <p:ext uri="{BB962C8B-B14F-4D97-AF65-F5344CB8AC3E}">
        <p14:creationId xmlns:p14="http://schemas.microsoft.com/office/powerpoint/2010/main" val="158507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0CEE8E7-0735-4395-BA6A-2EAA5375FB84}" type="datetimeFigureOut">
              <a:rPr lang="ar-SA" smtClean="0"/>
              <a:t>04/11/43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62CC489-B580-4BF4-AE75-D1EECCD1F5F8}" type="slidenum">
              <a:rPr lang="ar-SA" smtClean="0"/>
              <a:t>‹#›</a:t>
            </a:fld>
            <a:endParaRPr lang="ar-SA"/>
          </a:p>
        </p:txBody>
      </p:sp>
    </p:spTree>
    <p:extLst>
      <p:ext uri="{BB962C8B-B14F-4D97-AF65-F5344CB8AC3E}">
        <p14:creationId xmlns:p14="http://schemas.microsoft.com/office/powerpoint/2010/main" val="1004397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60CEE8E7-0735-4395-BA6A-2EAA5375FB84}" type="datetimeFigureOut">
              <a:rPr lang="ar-SA" smtClean="0"/>
              <a:t>04/11/43</a:t>
            </a:fld>
            <a:endParaRPr lang="ar-SA"/>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D62CC489-B580-4BF4-AE75-D1EECCD1F5F8}" type="slidenum">
              <a:rPr lang="ar-SA" smtClean="0"/>
              <a:t>‹#›</a:t>
            </a:fld>
            <a:endParaRPr lang="ar-SA"/>
          </a:p>
        </p:txBody>
      </p:sp>
    </p:spTree>
    <p:extLst>
      <p:ext uri="{BB962C8B-B14F-4D97-AF65-F5344CB8AC3E}">
        <p14:creationId xmlns:p14="http://schemas.microsoft.com/office/powerpoint/2010/main" val="630809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007943" rtl="1"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r" defTabSz="1007943" rtl="1"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r" defTabSz="1007943" rtl="1"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r" defTabSz="1007943" rtl="1"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r" defTabSz="1007943" rtl="1" eaLnBrk="1" latinLnBrk="0" hangingPunct="1">
        <a:defRPr sz="1984" kern="1200">
          <a:solidFill>
            <a:schemeClr val="tx1"/>
          </a:solidFill>
          <a:latin typeface="+mn-lt"/>
          <a:ea typeface="+mn-ea"/>
          <a:cs typeface="+mn-cs"/>
        </a:defRPr>
      </a:lvl1pPr>
      <a:lvl2pPr marL="503972" algn="r" defTabSz="1007943" rtl="1" eaLnBrk="1" latinLnBrk="0" hangingPunct="1">
        <a:defRPr sz="1984" kern="1200">
          <a:solidFill>
            <a:schemeClr val="tx1"/>
          </a:solidFill>
          <a:latin typeface="+mn-lt"/>
          <a:ea typeface="+mn-ea"/>
          <a:cs typeface="+mn-cs"/>
        </a:defRPr>
      </a:lvl2pPr>
      <a:lvl3pPr marL="1007943" algn="r" defTabSz="1007943" rtl="1" eaLnBrk="1" latinLnBrk="0" hangingPunct="1">
        <a:defRPr sz="1984" kern="1200">
          <a:solidFill>
            <a:schemeClr val="tx1"/>
          </a:solidFill>
          <a:latin typeface="+mn-lt"/>
          <a:ea typeface="+mn-ea"/>
          <a:cs typeface="+mn-cs"/>
        </a:defRPr>
      </a:lvl3pPr>
      <a:lvl4pPr marL="1511915" algn="r" defTabSz="1007943" rtl="1" eaLnBrk="1" latinLnBrk="0" hangingPunct="1">
        <a:defRPr sz="1984" kern="1200">
          <a:solidFill>
            <a:schemeClr val="tx1"/>
          </a:solidFill>
          <a:latin typeface="+mn-lt"/>
          <a:ea typeface="+mn-ea"/>
          <a:cs typeface="+mn-cs"/>
        </a:defRPr>
      </a:lvl4pPr>
      <a:lvl5pPr marL="2015886" algn="r" defTabSz="1007943" rtl="1" eaLnBrk="1" latinLnBrk="0" hangingPunct="1">
        <a:defRPr sz="1984" kern="1200">
          <a:solidFill>
            <a:schemeClr val="tx1"/>
          </a:solidFill>
          <a:latin typeface="+mn-lt"/>
          <a:ea typeface="+mn-ea"/>
          <a:cs typeface="+mn-cs"/>
        </a:defRPr>
      </a:lvl5pPr>
      <a:lvl6pPr marL="2519858" algn="r" defTabSz="1007943" rtl="1" eaLnBrk="1" latinLnBrk="0" hangingPunct="1">
        <a:defRPr sz="1984" kern="1200">
          <a:solidFill>
            <a:schemeClr val="tx1"/>
          </a:solidFill>
          <a:latin typeface="+mn-lt"/>
          <a:ea typeface="+mn-ea"/>
          <a:cs typeface="+mn-cs"/>
        </a:defRPr>
      </a:lvl6pPr>
      <a:lvl7pPr marL="3023829" algn="r" defTabSz="1007943" rtl="1" eaLnBrk="1" latinLnBrk="0" hangingPunct="1">
        <a:defRPr sz="1984" kern="1200">
          <a:solidFill>
            <a:schemeClr val="tx1"/>
          </a:solidFill>
          <a:latin typeface="+mn-lt"/>
          <a:ea typeface="+mn-ea"/>
          <a:cs typeface="+mn-cs"/>
        </a:defRPr>
      </a:lvl7pPr>
      <a:lvl8pPr marL="3527801" algn="r" defTabSz="1007943" rtl="1" eaLnBrk="1" latinLnBrk="0" hangingPunct="1">
        <a:defRPr sz="1984" kern="1200">
          <a:solidFill>
            <a:schemeClr val="tx1"/>
          </a:solidFill>
          <a:latin typeface="+mn-lt"/>
          <a:ea typeface="+mn-ea"/>
          <a:cs typeface="+mn-cs"/>
        </a:defRPr>
      </a:lvl8pPr>
      <a:lvl9pPr marL="4031772" algn="r" defTabSz="1007943" rtl="1"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BB6C916B-0B3C-4A35-BD8C-08042C285D1C}"/>
              </a:ext>
            </a:extLst>
          </p:cNvPr>
          <p:cNvPicPr>
            <a:picLocks noChangeAspect="1"/>
          </p:cNvPicPr>
          <p:nvPr/>
        </p:nvPicPr>
        <p:blipFill rotWithShape="1">
          <a:blip r:embed="rId2">
            <a:extLst>
              <a:ext uri="{28A0092B-C50C-407E-A947-70E740481C1C}">
                <a14:useLocalDpi xmlns:a14="http://schemas.microsoft.com/office/drawing/2010/main" val="0"/>
              </a:ext>
            </a:extLst>
          </a:blip>
          <a:srcRect t="37" b="35272"/>
          <a:stretch/>
        </p:blipFill>
        <p:spPr>
          <a:xfrm>
            <a:off x="-1" y="0"/>
            <a:ext cx="10691813" cy="5187364"/>
          </a:xfrm>
          <a:prstGeom prst="rect">
            <a:avLst/>
          </a:prstGeom>
        </p:spPr>
      </p:pic>
      <p:sp>
        <p:nvSpPr>
          <p:cNvPr id="8" name="شكل حر: شكل 7">
            <a:extLst>
              <a:ext uri="{FF2B5EF4-FFF2-40B4-BE49-F238E27FC236}">
                <a16:creationId xmlns:a16="http://schemas.microsoft.com/office/drawing/2014/main" id="{C51702BF-26B4-4BE6-BA55-A22418789112}"/>
              </a:ext>
            </a:extLst>
          </p:cNvPr>
          <p:cNvSpPr/>
          <p:nvPr/>
        </p:nvSpPr>
        <p:spPr>
          <a:xfrm>
            <a:off x="-14019" y="3039855"/>
            <a:ext cx="10097383" cy="4388170"/>
          </a:xfrm>
          <a:custGeom>
            <a:avLst/>
            <a:gdLst>
              <a:gd name="connsiteX0" fmla="*/ 0 w 11872451"/>
              <a:gd name="connsiteY0" fmla="*/ 3451122 h 5014451"/>
              <a:gd name="connsiteX1" fmla="*/ 29497 w 11872451"/>
              <a:gd name="connsiteY1" fmla="*/ 5014451 h 5014451"/>
              <a:gd name="connsiteX2" fmla="*/ 11872451 w 11872451"/>
              <a:gd name="connsiteY2" fmla="*/ 4955458 h 5014451"/>
              <a:gd name="connsiteX3" fmla="*/ 11783961 w 11872451"/>
              <a:gd name="connsiteY3" fmla="*/ 958645 h 5014451"/>
              <a:gd name="connsiteX4" fmla="*/ 10087897 w 11872451"/>
              <a:gd name="connsiteY4" fmla="*/ 0 h 5014451"/>
              <a:gd name="connsiteX5" fmla="*/ 5884606 w 11872451"/>
              <a:gd name="connsiteY5" fmla="*/ 2197509 h 5014451"/>
              <a:gd name="connsiteX6" fmla="*/ 1592826 w 11872451"/>
              <a:gd name="connsiteY6" fmla="*/ 4439264 h 5014451"/>
              <a:gd name="connsiteX7" fmla="*/ 0 w 11872451"/>
              <a:gd name="connsiteY7" fmla="*/ 3451122 h 501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72451" h="5014451">
                <a:moveTo>
                  <a:pt x="0" y="3451122"/>
                </a:moveTo>
                <a:lnTo>
                  <a:pt x="29497" y="5014451"/>
                </a:lnTo>
                <a:lnTo>
                  <a:pt x="11872451" y="4955458"/>
                </a:lnTo>
                <a:lnTo>
                  <a:pt x="11783961" y="958645"/>
                </a:lnTo>
                <a:lnTo>
                  <a:pt x="10087897" y="0"/>
                </a:lnTo>
                <a:lnTo>
                  <a:pt x="5884606" y="2197509"/>
                </a:lnTo>
                <a:lnTo>
                  <a:pt x="1592826" y="4439264"/>
                </a:lnTo>
                <a:lnTo>
                  <a:pt x="0" y="34511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400"/>
          </a:p>
        </p:txBody>
      </p:sp>
      <p:sp>
        <p:nvSpPr>
          <p:cNvPr id="9" name="Freeform 24">
            <a:extLst>
              <a:ext uri="{FF2B5EF4-FFF2-40B4-BE49-F238E27FC236}">
                <a16:creationId xmlns:a16="http://schemas.microsoft.com/office/drawing/2014/main" id="{E73EF9C7-F2EB-4D99-BD42-2B744D28FFFA}"/>
              </a:ext>
            </a:extLst>
          </p:cNvPr>
          <p:cNvSpPr>
            <a:spLocks/>
          </p:cNvSpPr>
          <p:nvPr/>
        </p:nvSpPr>
        <p:spPr bwMode="auto">
          <a:xfrm>
            <a:off x="8852349" y="4006336"/>
            <a:ext cx="1839463" cy="2063700"/>
          </a:xfrm>
          <a:custGeom>
            <a:avLst/>
            <a:gdLst>
              <a:gd name="connsiteX0" fmla="*/ 2086833 w 2086833"/>
              <a:gd name="connsiteY0" fmla="*/ 0 h 2312943"/>
              <a:gd name="connsiteX1" fmla="*/ 2086833 w 2086833"/>
              <a:gd name="connsiteY1" fmla="*/ 2312943 h 2312943"/>
              <a:gd name="connsiteX2" fmla="*/ 0 w 2086833"/>
              <a:gd name="connsiteY2" fmla="*/ 1130920 h 2312943"/>
              <a:gd name="connsiteX3" fmla="*/ 1828800 w 2086833"/>
              <a:gd name="connsiteY3" fmla="*/ 140320 h 2312943"/>
            </a:gdLst>
            <a:ahLst/>
            <a:cxnLst>
              <a:cxn ang="0">
                <a:pos x="connsiteX0" y="connsiteY0"/>
              </a:cxn>
              <a:cxn ang="0">
                <a:pos x="connsiteX1" y="connsiteY1"/>
              </a:cxn>
              <a:cxn ang="0">
                <a:pos x="connsiteX2" y="connsiteY2"/>
              </a:cxn>
              <a:cxn ang="0">
                <a:pos x="connsiteX3" y="connsiteY3"/>
              </a:cxn>
            </a:cxnLst>
            <a:rect l="l" t="t" r="r" b="b"/>
            <a:pathLst>
              <a:path w="2086833" h="2312943">
                <a:moveTo>
                  <a:pt x="2086833" y="0"/>
                </a:moveTo>
                <a:lnTo>
                  <a:pt x="2086833" y="2312943"/>
                </a:lnTo>
                <a:lnTo>
                  <a:pt x="0" y="1130920"/>
                </a:lnTo>
                <a:lnTo>
                  <a:pt x="1828800" y="14032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noAutofit/>
          </a:bodyPr>
          <a:lstStyle/>
          <a:p>
            <a:endParaRPr lang="en-US" sz="1400" dirty="0"/>
          </a:p>
        </p:txBody>
      </p:sp>
      <p:sp>
        <p:nvSpPr>
          <p:cNvPr id="10" name="Freeform 9">
            <a:extLst>
              <a:ext uri="{FF2B5EF4-FFF2-40B4-BE49-F238E27FC236}">
                <a16:creationId xmlns:a16="http://schemas.microsoft.com/office/drawing/2014/main" id="{94EEDEC5-BC58-4D97-9854-F38F85FADB70}"/>
              </a:ext>
            </a:extLst>
          </p:cNvPr>
          <p:cNvSpPr>
            <a:spLocks/>
          </p:cNvSpPr>
          <p:nvPr/>
        </p:nvSpPr>
        <p:spPr bwMode="auto">
          <a:xfrm>
            <a:off x="8867936" y="3199458"/>
            <a:ext cx="1605359" cy="1817903"/>
          </a:xfrm>
          <a:custGeom>
            <a:avLst/>
            <a:gdLst>
              <a:gd name="T0" fmla="*/ 0 w 1154"/>
              <a:gd name="T1" fmla="*/ 0 h 1291"/>
              <a:gd name="T2" fmla="*/ 1154 w 1154"/>
              <a:gd name="T3" fmla="*/ 667 h 1291"/>
              <a:gd name="T4" fmla="*/ 0 w 1154"/>
              <a:gd name="T5" fmla="*/ 1291 h 1291"/>
              <a:gd name="T6" fmla="*/ 0 w 1154"/>
              <a:gd name="T7" fmla="*/ 1291 h 1291"/>
              <a:gd name="T8" fmla="*/ 0 w 1154"/>
              <a:gd name="T9" fmla="*/ 0 h 1291"/>
            </a:gdLst>
            <a:ahLst/>
            <a:cxnLst>
              <a:cxn ang="0">
                <a:pos x="T0" y="T1"/>
              </a:cxn>
              <a:cxn ang="0">
                <a:pos x="T2" y="T3"/>
              </a:cxn>
              <a:cxn ang="0">
                <a:pos x="T4" y="T5"/>
              </a:cxn>
              <a:cxn ang="0">
                <a:pos x="T6" y="T7"/>
              </a:cxn>
              <a:cxn ang="0">
                <a:pos x="T8" y="T9"/>
              </a:cxn>
            </a:cxnLst>
            <a:rect l="0" t="0" r="r" b="b"/>
            <a:pathLst>
              <a:path w="1154" h="1291">
                <a:moveTo>
                  <a:pt x="0" y="0"/>
                </a:moveTo>
                <a:lnTo>
                  <a:pt x="1154" y="667"/>
                </a:lnTo>
                <a:lnTo>
                  <a:pt x="0" y="1291"/>
                </a:lnTo>
                <a:lnTo>
                  <a:pt x="0" y="1291"/>
                </a:lnTo>
                <a:lnTo>
                  <a:pt x="0" y="0"/>
                </a:lnTo>
                <a:close/>
              </a:path>
            </a:pathLst>
          </a:custGeom>
          <a:solidFill>
            <a:srgbClr val="00656F"/>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1" name="Freeform 10">
            <a:extLst>
              <a:ext uri="{FF2B5EF4-FFF2-40B4-BE49-F238E27FC236}">
                <a16:creationId xmlns:a16="http://schemas.microsoft.com/office/drawing/2014/main" id="{EF8D3352-5D39-45BE-9FD6-9961632D59BC}"/>
              </a:ext>
            </a:extLst>
          </p:cNvPr>
          <p:cNvSpPr>
            <a:spLocks/>
          </p:cNvSpPr>
          <p:nvPr/>
        </p:nvSpPr>
        <p:spPr bwMode="auto">
          <a:xfrm>
            <a:off x="7208360" y="4047582"/>
            <a:ext cx="1676306" cy="1858739"/>
          </a:xfrm>
          <a:custGeom>
            <a:avLst/>
            <a:gdLst>
              <a:gd name="T0" fmla="*/ 1205 w 1205"/>
              <a:gd name="T1" fmla="*/ 679 h 1320"/>
              <a:gd name="T2" fmla="*/ 0 w 1205"/>
              <a:gd name="T3" fmla="*/ 1320 h 1320"/>
              <a:gd name="T4" fmla="*/ 0 w 1205"/>
              <a:gd name="T5" fmla="*/ 14 h 1320"/>
              <a:gd name="T6" fmla="*/ 30 w 1205"/>
              <a:gd name="T7" fmla="*/ 0 h 1320"/>
              <a:gd name="T8" fmla="*/ 1205 w 1205"/>
              <a:gd name="T9" fmla="*/ 679 h 1320"/>
            </a:gdLst>
            <a:ahLst/>
            <a:cxnLst>
              <a:cxn ang="0">
                <a:pos x="T0" y="T1"/>
              </a:cxn>
              <a:cxn ang="0">
                <a:pos x="T2" y="T3"/>
              </a:cxn>
              <a:cxn ang="0">
                <a:pos x="T4" y="T5"/>
              </a:cxn>
              <a:cxn ang="0">
                <a:pos x="T6" y="T7"/>
              </a:cxn>
              <a:cxn ang="0">
                <a:pos x="T8" y="T9"/>
              </a:cxn>
            </a:cxnLst>
            <a:rect l="0" t="0" r="r" b="b"/>
            <a:pathLst>
              <a:path w="1205" h="1320">
                <a:moveTo>
                  <a:pt x="1205" y="679"/>
                </a:moveTo>
                <a:lnTo>
                  <a:pt x="0" y="1320"/>
                </a:lnTo>
                <a:lnTo>
                  <a:pt x="0" y="14"/>
                </a:lnTo>
                <a:lnTo>
                  <a:pt x="30" y="0"/>
                </a:lnTo>
                <a:lnTo>
                  <a:pt x="1205" y="679"/>
                </a:lnTo>
                <a:close/>
              </a:path>
            </a:pathLst>
          </a:custGeom>
          <a:solidFill>
            <a:srgbClr val="00656F"/>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2" name="Freeform 11">
            <a:extLst>
              <a:ext uri="{FF2B5EF4-FFF2-40B4-BE49-F238E27FC236}">
                <a16:creationId xmlns:a16="http://schemas.microsoft.com/office/drawing/2014/main" id="{E5438926-B868-42C8-9130-B8B83AEF4F65}"/>
              </a:ext>
            </a:extLst>
          </p:cNvPr>
          <p:cNvSpPr>
            <a:spLocks/>
          </p:cNvSpPr>
          <p:nvPr/>
        </p:nvSpPr>
        <p:spPr bwMode="auto">
          <a:xfrm>
            <a:off x="7233362" y="3199527"/>
            <a:ext cx="1634573" cy="1817903"/>
          </a:xfrm>
          <a:custGeom>
            <a:avLst/>
            <a:gdLst>
              <a:gd name="T0" fmla="*/ 1175 w 1175"/>
              <a:gd name="T1" fmla="*/ 0 h 1291"/>
              <a:gd name="T2" fmla="*/ 1175 w 1175"/>
              <a:gd name="T3" fmla="*/ 1291 h 1291"/>
              <a:gd name="T4" fmla="*/ 1173 w 1175"/>
              <a:gd name="T5" fmla="*/ 1291 h 1291"/>
              <a:gd name="T6" fmla="*/ 0 w 1175"/>
              <a:gd name="T7" fmla="*/ 610 h 1291"/>
              <a:gd name="T8" fmla="*/ 1175 w 1175"/>
              <a:gd name="T9" fmla="*/ 0 h 1291"/>
              <a:gd name="T10" fmla="*/ 1175 w 1175"/>
              <a:gd name="T11" fmla="*/ 0 h 1291"/>
            </a:gdLst>
            <a:ahLst/>
            <a:cxnLst>
              <a:cxn ang="0">
                <a:pos x="T0" y="T1"/>
              </a:cxn>
              <a:cxn ang="0">
                <a:pos x="T2" y="T3"/>
              </a:cxn>
              <a:cxn ang="0">
                <a:pos x="T4" y="T5"/>
              </a:cxn>
              <a:cxn ang="0">
                <a:pos x="T6" y="T7"/>
              </a:cxn>
              <a:cxn ang="0">
                <a:pos x="T8" y="T9"/>
              </a:cxn>
              <a:cxn ang="0">
                <a:pos x="T10" y="T11"/>
              </a:cxn>
            </a:cxnLst>
            <a:rect l="0" t="0" r="r" b="b"/>
            <a:pathLst>
              <a:path w="1175" h="1291">
                <a:moveTo>
                  <a:pt x="1175" y="0"/>
                </a:moveTo>
                <a:lnTo>
                  <a:pt x="1175" y="1291"/>
                </a:lnTo>
                <a:lnTo>
                  <a:pt x="1173" y="1291"/>
                </a:lnTo>
                <a:lnTo>
                  <a:pt x="0" y="610"/>
                </a:lnTo>
                <a:lnTo>
                  <a:pt x="1175" y="0"/>
                </a:lnTo>
                <a:lnTo>
                  <a:pt x="1175"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3" name="Freeform 12">
            <a:extLst>
              <a:ext uri="{FF2B5EF4-FFF2-40B4-BE49-F238E27FC236}">
                <a16:creationId xmlns:a16="http://schemas.microsoft.com/office/drawing/2014/main" id="{4237E21C-E33D-4DD6-BFFF-11B4C8A5AEB5}"/>
              </a:ext>
            </a:extLst>
          </p:cNvPr>
          <p:cNvSpPr>
            <a:spLocks/>
          </p:cNvSpPr>
          <p:nvPr/>
        </p:nvSpPr>
        <p:spPr bwMode="auto">
          <a:xfrm>
            <a:off x="5391551" y="4029104"/>
            <a:ext cx="1816810" cy="1858739"/>
          </a:xfrm>
          <a:custGeom>
            <a:avLst/>
            <a:gdLst>
              <a:gd name="T0" fmla="*/ 1306 w 1306"/>
              <a:gd name="T1" fmla="*/ 0 h 1320"/>
              <a:gd name="T2" fmla="*/ 1306 w 1306"/>
              <a:gd name="T3" fmla="*/ 1320 h 1320"/>
              <a:gd name="T4" fmla="*/ 0 w 1306"/>
              <a:gd name="T5" fmla="*/ 682 h 1320"/>
              <a:gd name="T6" fmla="*/ 1306 w 1306"/>
              <a:gd name="T7" fmla="*/ 0 h 1320"/>
            </a:gdLst>
            <a:ahLst/>
            <a:cxnLst>
              <a:cxn ang="0">
                <a:pos x="T0" y="T1"/>
              </a:cxn>
              <a:cxn ang="0">
                <a:pos x="T2" y="T3"/>
              </a:cxn>
              <a:cxn ang="0">
                <a:pos x="T4" y="T5"/>
              </a:cxn>
              <a:cxn ang="0">
                <a:pos x="T6" y="T7"/>
              </a:cxn>
            </a:cxnLst>
            <a:rect l="0" t="0" r="r" b="b"/>
            <a:pathLst>
              <a:path w="1306" h="1320">
                <a:moveTo>
                  <a:pt x="1306" y="0"/>
                </a:moveTo>
                <a:lnTo>
                  <a:pt x="1306" y="1320"/>
                </a:lnTo>
                <a:lnTo>
                  <a:pt x="0" y="682"/>
                </a:lnTo>
                <a:lnTo>
                  <a:pt x="1306"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4" name="Freeform 42">
            <a:extLst>
              <a:ext uri="{FF2B5EF4-FFF2-40B4-BE49-F238E27FC236}">
                <a16:creationId xmlns:a16="http://schemas.microsoft.com/office/drawing/2014/main" id="{85D0108C-9197-4444-8186-2335E9E56FEC}"/>
              </a:ext>
            </a:extLst>
          </p:cNvPr>
          <p:cNvSpPr/>
          <p:nvPr/>
        </p:nvSpPr>
        <p:spPr>
          <a:xfrm>
            <a:off x="17553" y="9639"/>
            <a:ext cx="7473305" cy="5442076"/>
          </a:xfrm>
          <a:custGeom>
            <a:avLst/>
            <a:gdLst>
              <a:gd name="connsiteX0" fmla="*/ 0 w 6648038"/>
              <a:gd name="connsiteY0" fmla="*/ 0 h 4841115"/>
              <a:gd name="connsiteX1" fmla="*/ 1162864 w 6648038"/>
              <a:gd name="connsiteY1" fmla="*/ 0 h 4841115"/>
              <a:gd name="connsiteX2" fmla="*/ 6648038 w 6648038"/>
              <a:gd name="connsiteY2" fmla="*/ 3223965 h 4841115"/>
              <a:gd name="connsiteX3" fmla="*/ 3570444 w 6648038"/>
              <a:gd name="connsiteY3" fmla="*/ 4841115 h 4841115"/>
              <a:gd name="connsiteX4" fmla="*/ 0 w 6648038"/>
              <a:gd name="connsiteY4" fmla="*/ 2862839 h 484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038" h="4841115">
                <a:moveTo>
                  <a:pt x="0" y="0"/>
                </a:moveTo>
                <a:lnTo>
                  <a:pt x="1162864" y="0"/>
                </a:lnTo>
                <a:lnTo>
                  <a:pt x="6648038" y="3223965"/>
                </a:lnTo>
                <a:lnTo>
                  <a:pt x="3570444" y="4841115"/>
                </a:lnTo>
                <a:lnTo>
                  <a:pt x="0" y="2862839"/>
                </a:ln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5" name="Freeform 44">
            <a:extLst>
              <a:ext uri="{FF2B5EF4-FFF2-40B4-BE49-F238E27FC236}">
                <a16:creationId xmlns:a16="http://schemas.microsoft.com/office/drawing/2014/main" id="{7F4B5A3E-6789-485E-A995-198A00481EDA}"/>
              </a:ext>
            </a:extLst>
          </p:cNvPr>
          <p:cNvSpPr>
            <a:spLocks/>
          </p:cNvSpPr>
          <p:nvPr/>
        </p:nvSpPr>
        <p:spPr bwMode="auto">
          <a:xfrm>
            <a:off x="-9345" y="2624858"/>
            <a:ext cx="4349977" cy="3959798"/>
          </a:xfrm>
          <a:custGeom>
            <a:avLst/>
            <a:gdLst>
              <a:gd name="connsiteX0" fmla="*/ 0 w 4927653"/>
              <a:gd name="connsiteY0" fmla="*/ 0 h 4464186"/>
              <a:gd name="connsiteX1" fmla="*/ 4927653 w 4927653"/>
              <a:gd name="connsiteY1" fmla="*/ 2867161 h 4464186"/>
              <a:gd name="connsiteX2" fmla="*/ 4357741 w 4927653"/>
              <a:gd name="connsiteY2" fmla="*/ 3164023 h 4464186"/>
              <a:gd name="connsiteX3" fmla="*/ 2228903 w 4927653"/>
              <a:gd name="connsiteY3" fmla="*/ 4272099 h 4464186"/>
              <a:gd name="connsiteX4" fmla="*/ 1984428 w 4927653"/>
              <a:gd name="connsiteY4" fmla="*/ 4392749 h 4464186"/>
              <a:gd name="connsiteX5" fmla="*/ 1857428 w 4927653"/>
              <a:gd name="connsiteY5" fmla="*/ 4464186 h 4464186"/>
              <a:gd name="connsiteX6" fmla="*/ 0 w 4927653"/>
              <a:gd name="connsiteY6" fmla="*/ 3491824 h 446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7653" h="4464186">
                <a:moveTo>
                  <a:pt x="0" y="0"/>
                </a:moveTo>
                <a:lnTo>
                  <a:pt x="4927653" y="2867161"/>
                </a:lnTo>
                <a:lnTo>
                  <a:pt x="4357741" y="3164023"/>
                </a:lnTo>
                <a:lnTo>
                  <a:pt x="2228903" y="4272099"/>
                </a:lnTo>
                <a:lnTo>
                  <a:pt x="1984428" y="4392749"/>
                </a:lnTo>
                <a:lnTo>
                  <a:pt x="1857428" y="4464186"/>
                </a:lnTo>
                <a:lnTo>
                  <a:pt x="0" y="3491824"/>
                </a:lnTo>
                <a:close/>
              </a:path>
            </a:pathLst>
          </a:custGeom>
          <a:solidFill>
            <a:srgbClr val="2A8F99"/>
          </a:solidFill>
          <a:ln>
            <a:noFill/>
          </a:ln>
        </p:spPr>
        <p:txBody>
          <a:bodyPr vert="horz" wrap="square" lIns="91440" tIns="45720" rIns="91440" bIns="45720" numCol="1" anchor="t" anchorCtr="0" compatLnSpc="1">
            <a:prstTxWarp prst="textNoShape">
              <a:avLst/>
            </a:prstTxWarp>
            <a:noAutofit/>
          </a:bodyPr>
          <a:lstStyle/>
          <a:p>
            <a:endParaRPr lang="en-US" sz="1400"/>
          </a:p>
        </p:txBody>
      </p:sp>
      <p:sp>
        <p:nvSpPr>
          <p:cNvPr id="16" name="Freeform 22">
            <a:extLst>
              <a:ext uri="{FF2B5EF4-FFF2-40B4-BE49-F238E27FC236}">
                <a16:creationId xmlns:a16="http://schemas.microsoft.com/office/drawing/2014/main" id="{02FDAC92-A76C-4D7E-94E1-4C23CF0D4EC4}"/>
              </a:ext>
            </a:extLst>
          </p:cNvPr>
          <p:cNvSpPr/>
          <p:nvPr/>
        </p:nvSpPr>
        <p:spPr>
          <a:xfrm>
            <a:off x="-4673" y="2664232"/>
            <a:ext cx="10696485" cy="4552503"/>
          </a:xfrm>
          <a:custGeom>
            <a:avLst/>
            <a:gdLst>
              <a:gd name="connsiteX0" fmla="*/ 10215615 w 12175385"/>
              <a:gd name="connsiteY0" fmla="*/ 0 h 5132388"/>
              <a:gd name="connsiteX1" fmla="*/ 12175385 w 12175385"/>
              <a:gd name="connsiteY1" fmla="*/ 1133839 h 5132388"/>
              <a:gd name="connsiteX2" fmla="*/ 12175385 w 12175385"/>
              <a:gd name="connsiteY2" fmla="*/ 1914889 h 5132388"/>
              <a:gd name="connsiteX3" fmla="*/ 10215615 w 12175385"/>
              <a:gd name="connsiteY3" fmla="*/ 781050 h 5132388"/>
              <a:gd name="connsiteX4" fmla="*/ 1857428 w 12175385"/>
              <a:gd name="connsiteY4" fmla="*/ 5132388 h 5132388"/>
              <a:gd name="connsiteX5" fmla="*/ 0 w 12175385"/>
              <a:gd name="connsiteY5" fmla="*/ 4157340 h 5132388"/>
              <a:gd name="connsiteX6" fmla="*/ 0 w 12175385"/>
              <a:gd name="connsiteY6" fmla="*/ 3376290 h 5132388"/>
              <a:gd name="connsiteX7" fmla="*/ 1857428 w 12175385"/>
              <a:gd name="connsiteY7" fmla="*/ 4351338 h 51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5385" h="5132388">
                <a:moveTo>
                  <a:pt x="10215615" y="0"/>
                </a:moveTo>
                <a:lnTo>
                  <a:pt x="12175385" y="1133839"/>
                </a:lnTo>
                <a:lnTo>
                  <a:pt x="12175385" y="1914889"/>
                </a:lnTo>
                <a:lnTo>
                  <a:pt x="10215615" y="781050"/>
                </a:lnTo>
                <a:lnTo>
                  <a:pt x="1857428" y="5132388"/>
                </a:lnTo>
                <a:lnTo>
                  <a:pt x="0" y="4157340"/>
                </a:lnTo>
                <a:lnTo>
                  <a:pt x="0" y="3376290"/>
                </a:lnTo>
                <a:lnTo>
                  <a:pt x="1857428" y="4351338"/>
                </a:lnTo>
                <a:close/>
              </a:path>
            </a:pathLst>
          </a:custGeom>
          <a:solidFill>
            <a:srgbClr val="808285"/>
          </a:solidFill>
          <a:ln>
            <a:noFill/>
          </a:ln>
          <a:effectLst>
            <a:outerShdw blurRad="76200" dist="50800" dir="54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Freeform 46">
            <a:extLst>
              <a:ext uri="{FF2B5EF4-FFF2-40B4-BE49-F238E27FC236}">
                <a16:creationId xmlns:a16="http://schemas.microsoft.com/office/drawing/2014/main" id="{E81EFE1E-1FCD-4BE3-B15A-B58FCC090FC5}"/>
              </a:ext>
            </a:extLst>
          </p:cNvPr>
          <p:cNvSpPr/>
          <p:nvPr/>
        </p:nvSpPr>
        <p:spPr>
          <a:xfrm>
            <a:off x="-4672" y="6345211"/>
            <a:ext cx="1658060" cy="1214464"/>
          </a:xfrm>
          <a:custGeom>
            <a:avLst/>
            <a:gdLst>
              <a:gd name="connsiteX0" fmla="*/ 0 w 1863609"/>
              <a:gd name="connsiteY0" fmla="*/ 0 h 1387792"/>
              <a:gd name="connsiteX1" fmla="*/ 1863609 w 1863609"/>
              <a:gd name="connsiteY1" fmla="*/ 990256 h 1387792"/>
              <a:gd name="connsiteX2" fmla="*/ 1113400 w 1863609"/>
              <a:gd name="connsiteY2" fmla="*/ 1387792 h 1387792"/>
              <a:gd name="connsiteX3" fmla="*/ 0 w 1863609"/>
              <a:gd name="connsiteY3" fmla="*/ 1387792 h 1387792"/>
            </a:gdLst>
            <a:ahLst/>
            <a:cxnLst>
              <a:cxn ang="0">
                <a:pos x="connsiteX0" y="connsiteY0"/>
              </a:cxn>
              <a:cxn ang="0">
                <a:pos x="connsiteX1" y="connsiteY1"/>
              </a:cxn>
              <a:cxn ang="0">
                <a:pos x="connsiteX2" y="connsiteY2"/>
              </a:cxn>
              <a:cxn ang="0">
                <a:pos x="connsiteX3" y="connsiteY3"/>
              </a:cxn>
            </a:cxnLst>
            <a:rect l="l" t="t" r="r" b="b"/>
            <a:pathLst>
              <a:path w="1863609" h="1387792">
                <a:moveTo>
                  <a:pt x="0" y="0"/>
                </a:moveTo>
                <a:lnTo>
                  <a:pt x="1863609" y="990256"/>
                </a:lnTo>
                <a:lnTo>
                  <a:pt x="1113400" y="1387792"/>
                </a:lnTo>
                <a:lnTo>
                  <a:pt x="0" y="1387792"/>
                </a:lnTo>
                <a:close/>
              </a:path>
            </a:pathLst>
          </a:custGeom>
          <a:solidFill>
            <a:srgbClr val="006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19" name="Straight Connector 23">
            <a:extLst>
              <a:ext uri="{FF2B5EF4-FFF2-40B4-BE49-F238E27FC236}">
                <a16:creationId xmlns:a16="http://schemas.microsoft.com/office/drawing/2014/main" id="{72443B17-DA96-4D09-8284-C89A3DC0F477}"/>
              </a:ext>
            </a:extLst>
          </p:cNvPr>
          <p:cNvCxnSpPr>
            <a:cxnSpLocks/>
          </p:cNvCxnSpPr>
          <p:nvPr/>
        </p:nvCxnSpPr>
        <p:spPr>
          <a:xfrm flipH="1">
            <a:off x="-5044653" y="5705506"/>
            <a:ext cx="13893" cy="1604559"/>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sp>
        <p:nvSpPr>
          <p:cNvPr id="22" name="Rectangle 70">
            <a:extLst>
              <a:ext uri="{FF2B5EF4-FFF2-40B4-BE49-F238E27FC236}">
                <a16:creationId xmlns:a16="http://schemas.microsoft.com/office/drawing/2014/main" id="{2E5D9699-D8AD-44A2-8EFB-0735D9F279AA}"/>
              </a:ext>
            </a:extLst>
          </p:cNvPr>
          <p:cNvSpPr/>
          <p:nvPr/>
        </p:nvSpPr>
        <p:spPr>
          <a:xfrm>
            <a:off x="3513478" y="5924799"/>
            <a:ext cx="7389764" cy="1204625"/>
          </a:xfrm>
          <a:prstGeom prst="rect">
            <a:avLst/>
          </a:prstGeom>
          <a:noFill/>
        </p:spPr>
        <p:txBody>
          <a:bodyPr wrap="square" lIns="91440" tIns="45720" rIns="91440" bIns="45720">
            <a:spAutoFit/>
          </a:bodyPr>
          <a:lstStyle/>
          <a:p>
            <a:pPr algn="ctr" rtl="1">
              <a:lnSpc>
                <a:spcPct val="150000"/>
              </a:lnSpc>
            </a:pPr>
            <a:r>
              <a:rPr lang="ar-SA" sz="2000" cap="none" spc="0" dirty="0">
                <a:ln w="0">
                  <a:noFill/>
                </a:ln>
                <a:solidFill>
                  <a:srgbClr val="808285"/>
                </a:solidFill>
                <a:latin typeface="AirArabia" panose="020B0303060202020204" pitchFamily="34" charset="0"/>
                <a:ea typeface="Open Sans" panose="020B0606030504020204" pitchFamily="34" charset="0"/>
                <a:cs typeface="AirArabia" panose="020B0303060202020204" pitchFamily="34" charset="0"/>
              </a:rPr>
              <a:t>دليل السياسات و الإجراءات</a:t>
            </a:r>
          </a:p>
          <a:p>
            <a:pPr algn="ctr" rtl="1">
              <a:lnSpc>
                <a:spcPct val="150000"/>
              </a:lnSpc>
            </a:pPr>
            <a:r>
              <a:rPr lang="ar-SA" sz="3200" b="1" cap="none" spc="0" dirty="0">
                <a:ln w="0">
                  <a:noFill/>
                </a:ln>
                <a:solidFill>
                  <a:srgbClr val="00656F"/>
                </a:solidFill>
                <a:latin typeface="AirArabia" panose="020B0303060202020204" pitchFamily="34" charset="0"/>
                <a:ea typeface="Open Sans" panose="020B0606030504020204" pitchFamily="34" charset="0"/>
                <a:cs typeface="AirArabia" panose="020B0303060202020204" pitchFamily="34" charset="0"/>
              </a:rPr>
              <a:t>الإدارة المالية ( </a:t>
            </a:r>
            <a:r>
              <a:rPr lang="en-US" sz="3200" b="1" cap="none" spc="0" dirty="0">
                <a:ln w="0">
                  <a:noFill/>
                </a:ln>
                <a:solidFill>
                  <a:srgbClr val="00656F"/>
                </a:solidFill>
                <a:latin typeface="AirArabia" panose="020B0303060202020204" pitchFamily="34" charset="0"/>
                <a:ea typeface="Open Sans" panose="020B0606030504020204" pitchFamily="34" charset="0"/>
                <a:cs typeface="AirArabia" panose="020B0303060202020204" pitchFamily="34" charset="0"/>
              </a:rPr>
              <a:t>FA</a:t>
            </a:r>
            <a:r>
              <a:rPr lang="ar-SA" sz="3200" b="1" dirty="0">
                <a:ln w="0">
                  <a:noFill/>
                </a:ln>
                <a:solidFill>
                  <a:srgbClr val="00656F"/>
                </a:solidFill>
                <a:latin typeface="AirArabia" panose="020B0303060202020204" pitchFamily="34" charset="0"/>
                <a:ea typeface="Open Sans" panose="020B0606030504020204" pitchFamily="34" charset="0"/>
                <a:cs typeface="AirArabia" panose="020B0303060202020204" pitchFamily="34" charset="0"/>
              </a:rPr>
              <a:t> )</a:t>
            </a:r>
            <a:endParaRPr lang="ar-SA" sz="3200" b="1" cap="none" spc="0" dirty="0">
              <a:ln w="0">
                <a:noFill/>
              </a:ln>
              <a:solidFill>
                <a:srgbClr val="00656F"/>
              </a:solidFill>
              <a:latin typeface="AirArabia" panose="020B0303060202020204" pitchFamily="34" charset="0"/>
              <a:ea typeface="Open Sans" panose="020B0606030504020204" pitchFamily="34" charset="0"/>
              <a:cs typeface="AirArabia" panose="020B0303060202020204" pitchFamily="34" charset="0"/>
            </a:endParaRPr>
          </a:p>
        </p:txBody>
      </p:sp>
      <p:sp>
        <p:nvSpPr>
          <p:cNvPr id="23" name="Rectangle 70">
            <a:extLst>
              <a:ext uri="{FF2B5EF4-FFF2-40B4-BE49-F238E27FC236}">
                <a16:creationId xmlns:a16="http://schemas.microsoft.com/office/drawing/2014/main" id="{468A3911-F4AC-4D41-8D08-4B17DE8CA6A1}"/>
              </a:ext>
            </a:extLst>
          </p:cNvPr>
          <p:cNvSpPr/>
          <p:nvPr/>
        </p:nvSpPr>
        <p:spPr>
          <a:xfrm>
            <a:off x="0" y="5758255"/>
            <a:ext cx="3110297" cy="507831"/>
          </a:xfrm>
          <a:prstGeom prst="rect">
            <a:avLst/>
          </a:prstGeom>
          <a:noFill/>
        </p:spPr>
        <p:txBody>
          <a:bodyPr wrap="square" lIns="91440" tIns="45720" rIns="91440" bIns="45720">
            <a:spAutoFit/>
          </a:bodyPr>
          <a:lstStyle/>
          <a:p>
            <a:pPr algn="ctr" rtl="1"/>
            <a:r>
              <a:rPr lang="ar-SA" sz="900" b="1" cap="none" spc="0" dirty="0">
                <a:ln w="0">
                  <a:noFill/>
                </a:ln>
                <a:solidFill>
                  <a:schemeClr val="bg1"/>
                </a:solidFill>
                <a:latin typeface="AirArabia" panose="020B0303060202020204" pitchFamily="34" charset="0"/>
                <a:ea typeface="Open Sans" panose="020B0606030504020204" pitchFamily="34" charset="0"/>
                <a:cs typeface="AirArabia" panose="020B0303060202020204" pitchFamily="34" charset="0"/>
              </a:rPr>
              <a:t>وكالة الجامعة</a:t>
            </a:r>
            <a:endParaRPr lang="ar-SA" sz="900" b="1" dirty="0">
              <a:ln w="0">
                <a:noFill/>
              </a:ln>
              <a:solidFill>
                <a:schemeClr val="bg1"/>
              </a:solidFill>
              <a:latin typeface="AirArabia" panose="020B0303060202020204" pitchFamily="34" charset="0"/>
              <a:ea typeface="Open Sans" panose="020B0606030504020204" pitchFamily="34" charset="0"/>
              <a:cs typeface="AirArabia" panose="020B0303060202020204" pitchFamily="34" charset="0"/>
            </a:endParaRPr>
          </a:p>
          <a:p>
            <a:pPr algn="ctr"/>
            <a:endParaRPr lang="ar-SA" sz="900" b="1" cap="none" spc="0" dirty="0">
              <a:ln w="0">
                <a:noFill/>
              </a:ln>
              <a:solidFill>
                <a:schemeClr val="bg1"/>
              </a:solidFill>
              <a:latin typeface="AirArabia" panose="020B0303060202020204" pitchFamily="34" charset="0"/>
              <a:ea typeface="Open Sans" panose="020B0606030504020204" pitchFamily="34" charset="0"/>
              <a:cs typeface="AirArabia" panose="020B0303060202020204" pitchFamily="34" charset="0"/>
            </a:endParaRPr>
          </a:p>
          <a:p>
            <a:pPr algn="ctr"/>
            <a:r>
              <a:rPr lang="ar-SA" sz="900" b="1" dirty="0">
                <a:ln w="0">
                  <a:noFill/>
                </a:ln>
                <a:solidFill>
                  <a:schemeClr val="bg1"/>
                </a:solidFill>
                <a:latin typeface="AirArabia" panose="020B0303060202020204" pitchFamily="34" charset="0"/>
                <a:ea typeface="Open Sans" panose="020B0606030504020204" pitchFamily="34" charset="0"/>
                <a:cs typeface="AirArabia" panose="020B0303060202020204" pitchFamily="34" charset="0"/>
              </a:rPr>
              <a:t>1443 - 2021</a:t>
            </a:r>
            <a:endParaRPr lang="ar-SA" sz="900" b="1" cap="none" spc="0" dirty="0">
              <a:ln w="0">
                <a:noFill/>
              </a:ln>
              <a:solidFill>
                <a:schemeClr val="bg1"/>
              </a:solidFill>
              <a:latin typeface="AirArabia" panose="020B0303060202020204" pitchFamily="34" charset="0"/>
              <a:ea typeface="Open Sans" panose="020B0606030504020204" pitchFamily="34" charset="0"/>
              <a:cs typeface="AirArabia" panose="020B0303060202020204" pitchFamily="34" charset="0"/>
            </a:endParaRPr>
          </a:p>
        </p:txBody>
      </p:sp>
      <p:pic>
        <p:nvPicPr>
          <p:cNvPr id="18" name="صورة 17">
            <a:extLst>
              <a:ext uri="{FF2B5EF4-FFF2-40B4-BE49-F238E27FC236}">
                <a16:creationId xmlns:a16="http://schemas.microsoft.com/office/drawing/2014/main" id="{901991D4-3184-A7D5-B2EF-C7C6B508D520}"/>
              </a:ext>
            </a:extLst>
          </p:cNvPr>
          <p:cNvPicPr>
            <a:picLocks noChangeAspect="1"/>
          </p:cNvPicPr>
          <p:nvPr/>
        </p:nvPicPr>
        <p:blipFill>
          <a:blip r:embed="rId3" cstate="print">
            <a:clrChange>
              <a:clrFrom>
                <a:srgbClr val="006870"/>
              </a:clrFrom>
              <a:clrTo>
                <a:srgbClr val="006870">
                  <a:alpha val="0"/>
                </a:srgbClr>
              </a:clrTo>
            </a:clrChange>
            <a:extLst>
              <a:ext uri="{28A0092B-C50C-407E-A947-70E740481C1C}">
                <a14:useLocalDpi xmlns:a14="http://schemas.microsoft.com/office/drawing/2010/main" val="0"/>
              </a:ext>
            </a:extLst>
          </a:blip>
          <a:stretch>
            <a:fillRect/>
          </a:stretch>
        </p:blipFill>
        <p:spPr>
          <a:xfrm>
            <a:off x="548447" y="3773589"/>
            <a:ext cx="2209881" cy="2296447"/>
          </a:xfrm>
          <a:prstGeom prst="rect">
            <a:avLst/>
          </a:prstGeom>
        </p:spPr>
      </p:pic>
    </p:spTree>
    <p:extLst>
      <p:ext uri="{BB962C8B-B14F-4D97-AF65-F5344CB8AC3E}">
        <p14:creationId xmlns:p14="http://schemas.microsoft.com/office/powerpoint/2010/main" val="1863956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712112682"/>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0"/>
                      <a:r>
                        <a:rPr lang="ar-SA" sz="1600" b="1" dirty="0">
                          <a:solidFill>
                            <a:srgbClr val="227478"/>
                          </a:solidFill>
                          <a:latin typeface="Sakkal Majalla" panose="02000000000000000000" pitchFamily="2" charset="-78"/>
                          <a:cs typeface="Sakkal Majalla" panose="02000000000000000000" pitchFamily="2" charset="-78"/>
                        </a:rPr>
                        <a:t>عنوان الوثيقة : </a:t>
                      </a:r>
                      <a:r>
                        <a:rPr lang="ar-SA" sz="1600" b="1" dirty="0">
                          <a:latin typeface="Sakkal Majalla" panose="02000000000000000000" pitchFamily="2" charset="-78"/>
                          <a:cs typeface="Sakkal Majalla" panose="02000000000000000000" pitchFamily="2" charset="-78"/>
                        </a:rPr>
                        <a:t>الهيكل التنظيمي</a:t>
                      </a: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0"/>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0"/>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nchor="ctr"/>
                </a:tc>
                <a:tc>
                  <a:txBody>
                    <a:bodyPr/>
                    <a:lstStyle/>
                    <a:p>
                      <a:pPr algn="ctr" rtl="0"/>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nchor="ctr"/>
                </a:tc>
                <a:tc rowSpan="2">
                  <a:txBody>
                    <a:bodyPr/>
                    <a:lstStyle/>
                    <a:p>
                      <a:pPr algn="ctr" rtl="0"/>
                      <a:r>
                        <a:rPr lang="en-US" sz="3600" b="1" dirty="0">
                          <a:solidFill>
                            <a:srgbClr val="006666"/>
                          </a:solidFill>
                          <a:latin typeface="Sakkal Majalla" panose="02000000000000000000" pitchFamily="2" charset="-78"/>
                          <a:cs typeface="Sakkal Majalla" panose="02000000000000000000" pitchFamily="2" charset="-78"/>
                        </a:rPr>
                        <a:t>FA –S-1</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0"/>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nchor="ctr"/>
                </a:tc>
                <a:tc>
                  <a:txBody>
                    <a:bodyPr/>
                    <a:lstStyle/>
                    <a:p>
                      <a:pPr algn="ctr" rtl="0"/>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nchor="ctr"/>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grpSp>
        <p:nvGrpSpPr>
          <p:cNvPr id="5" name="مجموعة 4">
            <a:extLst>
              <a:ext uri="{FF2B5EF4-FFF2-40B4-BE49-F238E27FC236}">
                <a16:creationId xmlns:a16="http://schemas.microsoft.com/office/drawing/2014/main" id="{4FB0AFB0-C05C-46E1-B96D-8733AA54BBE9}"/>
              </a:ext>
            </a:extLst>
          </p:cNvPr>
          <p:cNvGrpSpPr/>
          <p:nvPr/>
        </p:nvGrpSpPr>
        <p:grpSpPr>
          <a:xfrm>
            <a:off x="5889319" y="0"/>
            <a:ext cx="4802494" cy="673100"/>
            <a:chOff x="5889319" y="0"/>
            <a:chExt cx="4802494" cy="673100"/>
          </a:xfrm>
        </p:grpSpPr>
        <p:sp>
          <p:nvSpPr>
            <p:cNvPr id="6" name="Rectangle 70">
              <a:extLst>
                <a:ext uri="{FF2B5EF4-FFF2-40B4-BE49-F238E27FC236}">
                  <a16:creationId xmlns:a16="http://schemas.microsoft.com/office/drawing/2014/main" id="{63734362-D724-4BE6-AC4C-0192AB4367FB}"/>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الهيكل التنظيمي</a:t>
              </a:r>
            </a:p>
          </p:txBody>
        </p:sp>
        <p:sp>
          <p:nvSpPr>
            <p:cNvPr id="7" name="مستطيل 6">
              <a:extLst>
                <a:ext uri="{FF2B5EF4-FFF2-40B4-BE49-F238E27FC236}">
                  <a16:creationId xmlns:a16="http://schemas.microsoft.com/office/drawing/2014/main" id="{12530020-31FF-457B-A352-D66A023BC724}"/>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4B5D7ABF-E6B2-4B04-A906-81EB41E281FE}"/>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80" name="مجموعة 79">
            <a:extLst>
              <a:ext uri="{FF2B5EF4-FFF2-40B4-BE49-F238E27FC236}">
                <a16:creationId xmlns:a16="http://schemas.microsoft.com/office/drawing/2014/main" id="{3D842603-DEA8-4B83-BE08-1334283C2FFA}"/>
              </a:ext>
            </a:extLst>
          </p:cNvPr>
          <p:cNvGrpSpPr/>
          <p:nvPr/>
        </p:nvGrpSpPr>
        <p:grpSpPr>
          <a:xfrm>
            <a:off x="666326" y="2342893"/>
            <a:ext cx="9359159" cy="2873888"/>
            <a:chOff x="666326" y="1762498"/>
            <a:chExt cx="9359159" cy="2873888"/>
          </a:xfrm>
        </p:grpSpPr>
        <p:cxnSp>
          <p:nvCxnSpPr>
            <p:cNvPr id="81" name="رابط مستقيم 80">
              <a:extLst>
                <a:ext uri="{FF2B5EF4-FFF2-40B4-BE49-F238E27FC236}">
                  <a16:creationId xmlns:a16="http://schemas.microsoft.com/office/drawing/2014/main" id="{589D8E19-679E-4CF9-849B-D88587F1FECA}"/>
                </a:ext>
              </a:extLst>
            </p:cNvPr>
            <p:cNvCxnSpPr>
              <a:cxnSpLocks/>
            </p:cNvCxnSpPr>
            <p:nvPr/>
          </p:nvCxnSpPr>
          <p:spPr>
            <a:xfrm flipH="1">
              <a:off x="5018881" y="3052435"/>
              <a:ext cx="350077" cy="0"/>
            </a:xfrm>
            <a:prstGeom prst="line">
              <a:avLst/>
            </a:prstGeom>
            <a:solidFill>
              <a:schemeClr val="bg1"/>
            </a:solidFill>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3" name="مجموعة 82">
              <a:extLst>
                <a:ext uri="{FF2B5EF4-FFF2-40B4-BE49-F238E27FC236}">
                  <a16:creationId xmlns:a16="http://schemas.microsoft.com/office/drawing/2014/main" id="{DA139D42-D04E-4231-A26F-48F1B0BE33D1}"/>
                </a:ext>
              </a:extLst>
            </p:cNvPr>
            <p:cNvGrpSpPr/>
            <p:nvPr/>
          </p:nvGrpSpPr>
          <p:grpSpPr>
            <a:xfrm>
              <a:off x="1977351" y="3274116"/>
              <a:ext cx="6763853" cy="476469"/>
              <a:chOff x="1210877" y="3922101"/>
              <a:chExt cx="9887967" cy="555443"/>
            </a:xfrm>
          </p:grpSpPr>
          <p:sp>
            <p:nvSpPr>
              <p:cNvPr id="125" name="مستطيل مستدير الزوايا 62">
                <a:extLst>
                  <a:ext uri="{FF2B5EF4-FFF2-40B4-BE49-F238E27FC236}">
                    <a16:creationId xmlns:a16="http://schemas.microsoft.com/office/drawing/2014/main" id="{20730497-5291-4E9F-A44E-F3C16609C34E}"/>
                  </a:ext>
                </a:extLst>
              </p:cNvPr>
              <p:cNvSpPr/>
              <p:nvPr/>
            </p:nvSpPr>
            <p:spPr>
              <a:xfrm>
                <a:off x="1399423" y="3922101"/>
                <a:ext cx="9471778" cy="480074"/>
              </a:xfrm>
              <a:prstGeom prst="round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sz="500" dirty="0">
                  <a:solidFill>
                    <a:schemeClr val="tx1"/>
                  </a:solidFill>
                </a:endParaRPr>
              </a:p>
            </p:txBody>
          </p:sp>
          <p:sp>
            <p:nvSpPr>
              <p:cNvPr id="126" name="مستطيل 125">
                <a:extLst>
                  <a:ext uri="{FF2B5EF4-FFF2-40B4-BE49-F238E27FC236}">
                    <a16:creationId xmlns:a16="http://schemas.microsoft.com/office/drawing/2014/main" id="{0B1C7C8E-F7B7-4923-8388-13DA40034BE0}"/>
                  </a:ext>
                </a:extLst>
              </p:cNvPr>
              <p:cNvSpPr/>
              <p:nvPr/>
            </p:nvSpPr>
            <p:spPr>
              <a:xfrm>
                <a:off x="1210877" y="4162138"/>
                <a:ext cx="9887967" cy="31540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500">
                  <a:solidFill>
                    <a:schemeClr val="tx1"/>
                  </a:solidFill>
                </a:endParaRPr>
              </a:p>
            </p:txBody>
          </p:sp>
        </p:grpSp>
        <p:cxnSp>
          <p:nvCxnSpPr>
            <p:cNvPr id="85" name="رابط مستقيم 84">
              <a:extLst>
                <a:ext uri="{FF2B5EF4-FFF2-40B4-BE49-F238E27FC236}">
                  <a16:creationId xmlns:a16="http://schemas.microsoft.com/office/drawing/2014/main" id="{E105BA5A-7211-48B4-B2A8-297DA1DAEDCC}"/>
                </a:ext>
              </a:extLst>
            </p:cNvPr>
            <p:cNvCxnSpPr>
              <a:cxnSpLocks/>
              <a:stCxn id="126" idx="2"/>
            </p:cNvCxnSpPr>
            <p:nvPr/>
          </p:nvCxnSpPr>
          <p:spPr>
            <a:xfrm flipV="1">
              <a:off x="5359278" y="1799657"/>
              <a:ext cx="5157" cy="1950928"/>
            </a:xfrm>
            <a:prstGeom prst="line">
              <a:avLst/>
            </a:prstGeom>
            <a:solidFill>
              <a:schemeClr val="bg1"/>
            </a:solidFill>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6" name="مستطيل مستدير الزوايا 69">
              <a:extLst>
                <a:ext uri="{FF2B5EF4-FFF2-40B4-BE49-F238E27FC236}">
                  <a16:creationId xmlns:a16="http://schemas.microsoft.com/office/drawing/2014/main" id="{D19181E1-2645-4C0A-9D1B-2B81483839B3}"/>
                </a:ext>
              </a:extLst>
            </p:cNvPr>
            <p:cNvSpPr/>
            <p:nvPr/>
          </p:nvSpPr>
          <p:spPr>
            <a:xfrm>
              <a:off x="3278378" y="1762498"/>
              <a:ext cx="4172114" cy="530235"/>
            </a:xfrm>
            <a:prstGeom prst="roundRect">
              <a:avLst/>
            </a:prstGeom>
            <a:solidFill>
              <a:srgbClr val="C2AD80"/>
            </a:solidFill>
            <a:ln>
              <a:noFill/>
            </a:ln>
          </p:spPr>
          <p:style>
            <a:lnRef idx="0">
              <a:schemeClr val="accent3"/>
            </a:lnRef>
            <a:fillRef idx="3">
              <a:schemeClr val="accent3"/>
            </a:fillRef>
            <a:effectRef idx="3">
              <a:schemeClr val="accent3"/>
            </a:effectRef>
            <a:fontRef idx="minor">
              <a:schemeClr val="lt1"/>
            </a:fontRef>
          </p:style>
          <p:txBody>
            <a:bodyPr lIns="274320" tIns="137160" rIns="274320" bIns="137160" rtlCol="1" anchor="ctr"/>
            <a:lstStyle/>
            <a:p>
              <a:pPr algn="ctr"/>
              <a:r>
                <a:rPr lang="ar-SA" sz="2800" dirty="0">
                  <a:solidFill>
                    <a:schemeClr val="bg1"/>
                  </a:solidFill>
                  <a:effectLst>
                    <a:outerShdw blurRad="38100" dist="38100" dir="2700000" algn="tl">
                      <a:srgbClr val="000000">
                        <a:alpha val="43137"/>
                      </a:srgbClr>
                    </a:outerShdw>
                  </a:effectLst>
                  <a:cs typeface="Sultan bold" pitchFamily="2" charset="-78"/>
                </a:rPr>
                <a:t>وكالة الجامعة</a:t>
              </a:r>
            </a:p>
          </p:txBody>
        </p:sp>
        <p:sp>
          <p:nvSpPr>
            <p:cNvPr id="88" name="مستطيل مستدير الزوايا 135">
              <a:extLst>
                <a:ext uri="{FF2B5EF4-FFF2-40B4-BE49-F238E27FC236}">
                  <a16:creationId xmlns:a16="http://schemas.microsoft.com/office/drawing/2014/main" id="{E766AAFC-3716-4BBB-A96B-44F5DF21B0EA}"/>
                </a:ext>
              </a:extLst>
            </p:cNvPr>
            <p:cNvSpPr/>
            <p:nvPr/>
          </p:nvSpPr>
          <p:spPr>
            <a:xfrm>
              <a:off x="3518043" y="2403912"/>
              <a:ext cx="3692050" cy="377512"/>
            </a:xfrm>
            <a:prstGeom prst="roundRect">
              <a:avLst/>
            </a:prstGeom>
            <a:solidFill>
              <a:srgbClr val="00525D"/>
            </a:solidFill>
            <a:ln>
              <a:solidFill>
                <a:schemeClr val="bg1">
                  <a:lumMod val="65000"/>
                </a:schemeClr>
              </a:solidFill>
            </a:ln>
          </p:spPr>
          <p:style>
            <a:lnRef idx="1">
              <a:schemeClr val="accent3"/>
            </a:lnRef>
            <a:fillRef idx="3">
              <a:schemeClr val="accent3"/>
            </a:fillRef>
            <a:effectRef idx="2">
              <a:schemeClr val="accent3"/>
            </a:effectRef>
            <a:fontRef idx="minor">
              <a:schemeClr val="lt1"/>
            </a:fontRef>
          </p:style>
          <p:txBody>
            <a:bodyPr rtlCol="1" anchor="ctr"/>
            <a:lstStyle/>
            <a:p>
              <a:pPr algn="ctr" rtl="0"/>
              <a:r>
                <a:rPr lang="ar-SA" dirty="0">
                  <a:solidFill>
                    <a:schemeClr val="bg1"/>
                  </a:solidFill>
                  <a:cs typeface="Sultan bold" pitchFamily="2" charset="-78"/>
                </a:rPr>
                <a:t>الادارة المالية</a:t>
              </a:r>
            </a:p>
          </p:txBody>
        </p:sp>
        <p:sp>
          <p:nvSpPr>
            <p:cNvPr id="102" name="مستطيل مستدير الزوايا 135">
              <a:extLst>
                <a:ext uri="{FF2B5EF4-FFF2-40B4-BE49-F238E27FC236}">
                  <a16:creationId xmlns:a16="http://schemas.microsoft.com/office/drawing/2014/main" id="{7FE0A858-ACF8-4090-BC89-4572B56FDCF1}"/>
                </a:ext>
              </a:extLst>
            </p:cNvPr>
            <p:cNvSpPr/>
            <p:nvPr/>
          </p:nvSpPr>
          <p:spPr>
            <a:xfrm>
              <a:off x="4404267" y="2892603"/>
              <a:ext cx="846562" cy="300582"/>
            </a:xfrm>
            <a:prstGeom prst="roundRect">
              <a:avLst/>
            </a:prstGeom>
            <a:solidFill>
              <a:schemeClr val="bg1"/>
            </a:solidFill>
            <a:ln>
              <a:solidFill>
                <a:srgbClr val="2A8F99"/>
              </a:solidFill>
            </a:ln>
          </p:spPr>
          <p:style>
            <a:lnRef idx="1">
              <a:schemeClr val="accent3"/>
            </a:lnRef>
            <a:fillRef idx="3">
              <a:schemeClr val="accent3"/>
            </a:fillRef>
            <a:effectRef idx="2">
              <a:schemeClr val="accent3"/>
            </a:effectRef>
            <a:fontRef idx="minor">
              <a:schemeClr val="lt1"/>
            </a:fontRef>
          </p:style>
          <p:txBody>
            <a:bodyPr rtlCol="1" anchor="ctr"/>
            <a:lstStyle/>
            <a:p>
              <a:pPr algn="ctr" rtl="0"/>
              <a:r>
                <a:rPr lang="ar-SA" sz="1000" dirty="0">
                  <a:solidFill>
                    <a:srgbClr val="00525D"/>
                  </a:solidFill>
                  <a:cs typeface="Sultan bold" pitchFamily="2" charset="-78"/>
                </a:rPr>
                <a:t>سكرتارية</a:t>
              </a:r>
            </a:p>
          </p:txBody>
        </p:sp>
        <p:grpSp>
          <p:nvGrpSpPr>
            <p:cNvPr id="103" name="مجموعة 102">
              <a:extLst>
                <a:ext uri="{FF2B5EF4-FFF2-40B4-BE49-F238E27FC236}">
                  <a16:creationId xmlns:a16="http://schemas.microsoft.com/office/drawing/2014/main" id="{94B39A84-A788-4E05-BAFA-595D017FFFFA}"/>
                </a:ext>
              </a:extLst>
            </p:cNvPr>
            <p:cNvGrpSpPr/>
            <p:nvPr/>
          </p:nvGrpSpPr>
          <p:grpSpPr>
            <a:xfrm>
              <a:off x="3928958" y="3471323"/>
              <a:ext cx="2880000" cy="1165063"/>
              <a:chOff x="4224922" y="5067587"/>
              <a:chExt cx="2880000" cy="1165063"/>
            </a:xfrm>
          </p:grpSpPr>
          <p:sp>
            <p:nvSpPr>
              <p:cNvPr id="122" name="مستطيل مستدير الزوايا 70">
                <a:extLst>
                  <a:ext uri="{FF2B5EF4-FFF2-40B4-BE49-F238E27FC236}">
                    <a16:creationId xmlns:a16="http://schemas.microsoft.com/office/drawing/2014/main" id="{BA0268EA-ACE8-45E0-A160-D5B86B197EB1}"/>
                  </a:ext>
                </a:extLst>
              </p:cNvPr>
              <p:cNvSpPr/>
              <p:nvPr/>
            </p:nvSpPr>
            <p:spPr>
              <a:xfrm>
                <a:off x="4224922" y="5067587"/>
                <a:ext cx="2880000" cy="360000"/>
              </a:xfrm>
              <a:prstGeom prst="roundRect">
                <a:avLst/>
              </a:prstGeom>
              <a:solidFill>
                <a:schemeClr val="bg1">
                  <a:lumMod val="85000"/>
                </a:schemeClr>
              </a:solidFill>
              <a:ln w="3175">
                <a:solidFill>
                  <a:schemeClr val="bg1">
                    <a:lumMod val="65000"/>
                  </a:schemeClr>
                </a:solidFill>
              </a:ln>
              <a:effectLst/>
            </p:spPr>
            <p:style>
              <a:lnRef idx="0">
                <a:schemeClr val="accent3"/>
              </a:lnRef>
              <a:fillRef idx="3">
                <a:schemeClr val="accent3"/>
              </a:fillRef>
              <a:effectRef idx="3">
                <a:schemeClr val="accent3"/>
              </a:effectRef>
              <a:fontRef idx="minor">
                <a:schemeClr val="lt1"/>
              </a:fontRef>
            </p:style>
            <p:txBody>
              <a:bodyPr vert="horz" lIns="274320" tIns="137160" rIns="274320" bIns="137160" rtlCol="1" anchor="ctr"/>
              <a:lstStyle/>
              <a:p>
                <a:pPr algn="ctr" rtl="0"/>
                <a:r>
                  <a:rPr lang="ar-SA" sz="1600" dirty="0">
                    <a:solidFill>
                      <a:srgbClr val="00656F"/>
                    </a:solidFill>
                    <a:cs typeface="Sultan bold" pitchFamily="2" charset="-78"/>
                  </a:rPr>
                  <a:t>مساعد مدير الإدارة لشؤون الحسابات</a:t>
                </a:r>
              </a:p>
            </p:txBody>
          </p:sp>
          <p:sp>
            <p:nvSpPr>
              <p:cNvPr id="123" name="مستطيل مستدير الزوايا 70">
                <a:extLst>
                  <a:ext uri="{FF2B5EF4-FFF2-40B4-BE49-F238E27FC236}">
                    <a16:creationId xmlns:a16="http://schemas.microsoft.com/office/drawing/2014/main" id="{2323BE53-AB81-4485-A049-345AECD47A73}"/>
                  </a:ext>
                </a:extLst>
              </p:cNvPr>
              <p:cNvSpPr/>
              <p:nvPr/>
            </p:nvSpPr>
            <p:spPr>
              <a:xfrm>
                <a:off x="4224922" y="5513398"/>
                <a:ext cx="2637144" cy="327299"/>
              </a:xfrm>
              <a:prstGeom prst="roundRect">
                <a:avLst/>
              </a:prstGeom>
              <a:solidFill>
                <a:schemeClr val="bg1"/>
              </a:solidFill>
              <a:ln w="3175">
                <a:solidFill>
                  <a:schemeClr val="bg1">
                    <a:lumMod val="65000"/>
                  </a:schemeClr>
                </a:solidFill>
              </a:ln>
              <a:effectLst/>
            </p:spPr>
            <p:style>
              <a:lnRef idx="0">
                <a:schemeClr val="accent3"/>
              </a:lnRef>
              <a:fillRef idx="3">
                <a:schemeClr val="accent3"/>
              </a:fillRef>
              <a:effectRef idx="3">
                <a:schemeClr val="accent3"/>
              </a:effectRef>
              <a:fontRef idx="minor">
                <a:schemeClr val="lt1"/>
              </a:fontRef>
            </p:style>
            <p:txBody>
              <a:bodyPr vert="horz" lIns="274320" tIns="137160" rIns="274320" bIns="137160" rtlCol="1" anchor="ctr"/>
              <a:lstStyle/>
              <a:p>
                <a:pPr algn="ctr" rtl="0"/>
                <a:r>
                  <a:rPr lang="ar-SA" sz="1200" dirty="0">
                    <a:solidFill>
                      <a:srgbClr val="00656F"/>
                    </a:solidFill>
                    <a:cs typeface="Sultan bold" pitchFamily="2" charset="-78"/>
                  </a:rPr>
                  <a:t>رئيس قسم المحاسبة</a:t>
                </a:r>
              </a:p>
            </p:txBody>
          </p:sp>
          <p:sp>
            <p:nvSpPr>
              <p:cNvPr id="124" name="مستطيل مستدير الزوايا 70">
                <a:extLst>
                  <a:ext uri="{FF2B5EF4-FFF2-40B4-BE49-F238E27FC236}">
                    <a16:creationId xmlns:a16="http://schemas.microsoft.com/office/drawing/2014/main" id="{47361466-E9D8-438C-A479-71055CBF7175}"/>
                  </a:ext>
                </a:extLst>
              </p:cNvPr>
              <p:cNvSpPr/>
              <p:nvPr/>
            </p:nvSpPr>
            <p:spPr>
              <a:xfrm>
                <a:off x="4224922" y="5905351"/>
                <a:ext cx="2637144" cy="327299"/>
              </a:xfrm>
              <a:prstGeom prst="roundRect">
                <a:avLst/>
              </a:prstGeom>
              <a:solidFill>
                <a:schemeClr val="bg1"/>
              </a:solidFill>
              <a:ln w="3175">
                <a:solidFill>
                  <a:schemeClr val="bg1">
                    <a:lumMod val="65000"/>
                  </a:schemeClr>
                </a:solidFill>
              </a:ln>
              <a:effectLst/>
            </p:spPr>
            <p:style>
              <a:lnRef idx="0">
                <a:schemeClr val="accent3"/>
              </a:lnRef>
              <a:fillRef idx="3">
                <a:schemeClr val="accent3"/>
              </a:fillRef>
              <a:effectRef idx="3">
                <a:schemeClr val="accent3"/>
              </a:effectRef>
              <a:fontRef idx="minor">
                <a:schemeClr val="lt1"/>
              </a:fontRef>
            </p:style>
            <p:txBody>
              <a:bodyPr vert="horz" lIns="274320" tIns="137160" rIns="274320" bIns="137160" rtlCol="1" anchor="ctr"/>
              <a:lstStyle/>
              <a:p>
                <a:pPr algn="ctr" rtl="0"/>
                <a:r>
                  <a:rPr lang="ar-SA" sz="1200" dirty="0">
                    <a:solidFill>
                      <a:srgbClr val="00656F"/>
                    </a:solidFill>
                    <a:cs typeface="Sultan bold" pitchFamily="2" charset="-78"/>
                  </a:rPr>
                  <a:t>رئيس قسم أوامر الدفع والشيكات</a:t>
                </a:r>
              </a:p>
            </p:txBody>
          </p:sp>
        </p:grpSp>
        <p:grpSp>
          <p:nvGrpSpPr>
            <p:cNvPr id="104" name="مجموعة 103">
              <a:extLst>
                <a:ext uri="{FF2B5EF4-FFF2-40B4-BE49-F238E27FC236}">
                  <a16:creationId xmlns:a16="http://schemas.microsoft.com/office/drawing/2014/main" id="{B95AFD7F-B05D-445A-84F1-F6708578E65D}"/>
                </a:ext>
              </a:extLst>
            </p:cNvPr>
            <p:cNvGrpSpPr/>
            <p:nvPr/>
          </p:nvGrpSpPr>
          <p:grpSpPr>
            <a:xfrm>
              <a:off x="7145485" y="3492600"/>
              <a:ext cx="2880000" cy="773110"/>
              <a:chOff x="7352349" y="5067587"/>
              <a:chExt cx="2880000" cy="773110"/>
            </a:xfrm>
          </p:grpSpPr>
          <p:sp>
            <p:nvSpPr>
              <p:cNvPr id="120" name="مستطيل مستدير الزوايا 70">
                <a:extLst>
                  <a:ext uri="{FF2B5EF4-FFF2-40B4-BE49-F238E27FC236}">
                    <a16:creationId xmlns:a16="http://schemas.microsoft.com/office/drawing/2014/main" id="{8EC5B9E1-C72F-49F9-864C-0A7CC73E9B0E}"/>
                  </a:ext>
                </a:extLst>
              </p:cNvPr>
              <p:cNvSpPr/>
              <p:nvPr/>
            </p:nvSpPr>
            <p:spPr>
              <a:xfrm>
                <a:off x="7352349" y="5067587"/>
                <a:ext cx="2880000" cy="360000"/>
              </a:xfrm>
              <a:prstGeom prst="roundRect">
                <a:avLst/>
              </a:prstGeom>
              <a:solidFill>
                <a:schemeClr val="bg1">
                  <a:lumMod val="85000"/>
                </a:schemeClr>
              </a:solidFill>
              <a:ln w="3175">
                <a:solidFill>
                  <a:schemeClr val="bg1">
                    <a:lumMod val="65000"/>
                  </a:schemeClr>
                </a:solidFill>
              </a:ln>
              <a:effectLst/>
            </p:spPr>
            <p:style>
              <a:lnRef idx="0">
                <a:schemeClr val="accent3"/>
              </a:lnRef>
              <a:fillRef idx="3">
                <a:schemeClr val="accent3"/>
              </a:fillRef>
              <a:effectRef idx="3">
                <a:schemeClr val="accent3"/>
              </a:effectRef>
              <a:fontRef idx="minor">
                <a:schemeClr val="lt1"/>
              </a:fontRef>
            </p:style>
            <p:txBody>
              <a:bodyPr vert="horz" lIns="274320" tIns="137160" rIns="274320" bIns="137160" rtlCol="1" anchor="ctr"/>
              <a:lstStyle/>
              <a:p>
                <a:pPr algn="ctr" rtl="0"/>
                <a:r>
                  <a:rPr lang="ar-SA" sz="1600" dirty="0">
                    <a:solidFill>
                      <a:srgbClr val="00656F"/>
                    </a:solidFill>
                    <a:cs typeface="Sultan bold" pitchFamily="2" charset="-78"/>
                  </a:rPr>
                  <a:t>مساعد مدير الإدارة لشؤون التدقيق</a:t>
                </a:r>
              </a:p>
            </p:txBody>
          </p:sp>
          <p:sp>
            <p:nvSpPr>
              <p:cNvPr id="121" name="مستطيل مستدير الزوايا 70">
                <a:extLst>
                  <a:ext uri="{FF2B5EF4-FFF2-40B4-BE49-F238E27FC236}">
                    <a16:creationId xmlns:a16="http://schemas.microsoft.com/office/drawing/2014/main" id="{65D399BA-EDF4-4788-96C5-069514CE76F4}"/>
                  </a:ext>
                </a:extLst>
              </p:cNvPr>
              <p:cNvSpPr/>
              <p:nvPr/>
            </p:nvSpPr>
            <p:spPr>
              <a:xfrm>
                <a:off x="7352349" y="5513398"/>
                <a:ext cx="2637144" cy="327299"/>
              </a:xfrm>
              <a:prstGeom prst="roundRect">
                <a:avLst/>
              </a:prstGeom>
              <a:solidFill>
                <a:schemeClr val="bg1"/>
              </a:solidFill>
              <a:ln w="3175">
                <a:solidFill>
                  <a:schemeClr val="bg1">
                    <a:lumMod val="65000"/>
                  </a:schemeClr>
                </a:solidFill>
              </a:ln>
              <a:effectLst/>
            </p:spPr>
            <p:style>
              <a:lnRef idx="0">
                <a:schemeClr val="accent3"/>
              </a:lnRef>
              <a:fillRef idx="3">
                <a:schemeClr val="accent3"/>
              </a:fillRef>
              <a:effectRef idx="3">
                <a:schemeClr val="accent3"/>
              </a:effectRef>
              <a:fontRef idx="minor">
                <a:schemeClr val="lt1"/>
              </a:fontRef>
            </p:style>
            <p:txBody>
              <a:bodyPr vert="horz" lIns="274320" tIns="137160" rIns="274320" bIns="137160" rtlCol="1" anchor="ctr"/>
              <a:lstStyle/>
              <a:p>
                <a:pPr algn="ctr" rtl="0"/>
                <a:r>
                  <a:rPr lang="ar-SA" sz="1200" dirty="0">
                    <a:solidFill>
                      <a:srgbClr val="00656F"/>
                    </a:solidFill>
                    <a:cs typeface="Sultan bold" pitchFamily="2" charset="-78"/>
                  </a:rPr>
                  <a:t>رئيس قسم التدقيق</a:t>
                </a:r>
              </a:p>
            </p:txBody>
          </p:sp>
        </p:grpSp>
        <p:grpSp>
          <p:nvGrpSpPr>
            <p:cNvPr id="105" name="مجموعة 104">
              <a:extLst>
                <a:ext uri="{FF2B5EF4-FFF2-40B4-BE49-F238E27FC236}">
                  <a16:creationId xmlns:a16="http://schemas.microsoft.com/office/drawing/2014/main" id="{EF378BEC-A313-417F-9E00-553F93470063}"/>
                </a:ext>
              </a:extLst>
            </p:cNvPr>
            <p:cNvGrpSpPr/>
            <p:nvPr/>
          </p:nvGrpSpPr>
          <p:grpSpPr>
            <a:xfrm>
              <a:off x="666326" y="3471323"/>
              <a:ext cx="2880000" cy="1165063"/>
              <a:chOff x="1087915" y="5067587"/>
              <a:chExt cx="2880000" cy="1165063"/>
            </a:xfrm>
          </p:grpSpPr>
          <p:sp>
            <p:nvSpPr>
              <p:cNvPr id="117" name="مستطيل مستدير الزوايا 70">
                <a:extLst>
                  <a:ext uri="{FF2B5EF4-FFF2-40B4-BE49-F238E27FC236}">
                    <a16:creationId xmlns:a16="http://schemas.microsoft.com/office/drawing/2014/main" id="{C38A51A5-82D5-4C55-AD38-590AD2E13883}"/>
                  </a:ext>
                </a:extLst>
              </p:cNvPr>
              <p:cNvSpPr/>
              <p:nvPr/>
            </p:nvSpPr>
            <p:spPr>
              <a:xfrm>
                <a:off x="1087915" y="5067587"/>
                <a:ext cx="2880000" cy="360000"/>
              </a:xfrm>
              <a:prstGeom prst="roundRect">
                <a:avLst/>
              </a:prstGeom>
              <a:solidFill>
                <a:schemeClr val="bg1">
                  <a:lumMod val="85000"/>
                </a:schemeClr>
              </a:solidFill>
              <a:ln w="3175">
                <a:solidFill>
                  <a:schemeClr val="bg1">
                    <a:lumMod val="65000"/>
                  </a:schemeClr>
                </a:solidFill>
              </a:ln>
              <a:effectLst/>
            </p:spPr>
            <p:style>
              <a:lnRef idx="0">
                <a:schemeClr val="accent3"/>
              </a:lnRef>
              <a:fillRef idx="3">
                <a:schemeClr val="accent3"/>
              </a:fillRef>
              <a:effectRef idx="3">
                <a:schemeClr val="accent3"/>
              </a:effectRef>
              <a:fontRef idx="minor">
                <a:schemeClr val="lt1"/>
              </a:fontRef>
            </p:style>
            <p:txBody>
              <a:bodyPr vert="horz" lIns="274320" tIns="137160" rIns="274320" bIns="137160" rtlCol="1" anchor="ctr"/>
              <a:lstStyle/>
              <a:p>
                <a:pPr algn="ctr" rtl="0"/>
                <a:r>
                  <a:rPr lang="ar-SA" sz="1600" dirty="0">
                    <a:solidFill>
                      <a:srgbClr val="00656F"/>
                    </a:solidFill>
                    <a:cs typeface="Sultan bold" pitchFamily="2" charset="-78"/>
                  </a:rPr>
                  <a:t>مساعدة مدير الإدارة شطر الطالبات</a:t>
                </a:r>
              </a:p>
            </p:txBody>
          </p:sp>
          <p:sp>
            <p:nvSpPr>
              <p:cNvPr id="118" name="مستطيل مستدير الزوايا 70">
                <a:extLst>
                  <a:ext uri="{FF2B5EF4-FFF2-40B4-BE49-F238E27FC236}">
                    <a16:creationId xmlns:a16="http://schemas.microsoft.com/office/drawing/2014/main" id="{1A548BA3-64A4-41AA-895D-39AC014DE56E}"/>
                  </a:ext>
                </a:extLst>
              </p:cNvPr>
              <p:cNvSpPr/>
              <p:nvPr/>
            </p:nvSpPr>
            <p:spPr>
              <a:xfrm>
                <a:off x="1087915" y="5513398"/>
                <a:ext cx="2637144" cy="327299"/>
              </a:xfrm>
              <a:prstGeom prst="roundRect">
                <a:avLst/>
              </a:prstGeom>
              <a:solidFill>
                <a:schemeClr val="bg1"/>
              </a:solidFill>
              <a:ln w="3175">
                <a:solidFill>
                  <a:schemeClr val="bg1">
                    <a:lumMod val="65000"/>
                  </a:schemeClr>
                </a:solidFill>
              </a:ln>
              <a:effectLst/>
            </p:spPr>
            <p:style>
              <a:lnRef idx="0">
                <a:schemeClr val="accent3"/>
              </a:lnRef>
              <a:fillRef idx="3">
                <a:schemeClr val="accent3"/>
              </a:fillRef>
              <a:effectRef idx="3">
                <a:schemeClr val="accent3"/>
              </a:effectRef>
              <a:fontRef idx="minor">
                <a:schemeClr val="lt1"/>
              </a:fontRef>
            </p:style>
            <p:txBody>
              <a:bodyPr vert="horz" lIns="274320" tIns="137160" rIns="274320" bIns="137160" rtlCol="1" anchor="ctr"/>
              <a:lstStyle/>
              <a:p>
                <a:pPr algn="ctr" rtl="0"/>
                <a:r>
                  <a:rPr lang="ar-SA" sz="1200" dirty="0">
                    <a:solidFill>
                      <a:srgbClr val="00656F"/>
                    </a:solidFill>
                    <a:cs typeface="Sultan bold" pitchFamily="2" charset="-78"/>
                  </a:rPr>
                  <a:t>رئيس قسم الاتصالات </a:t>
                </a:r>
              </a:p>
            </p:txBody>
          </p:sp>
          <p:sp>
            <p:nvSpPr>
              <p:cNvPr id="119" name="مستطيل مستدير الزوايا 70">
                <a:extLst>
                  <a:ext uri="{FF2B5EF4-FFF2-40B4-BE49-F238E27FC236}">
                    <a16:creationId xmlns:a16="http://schemas.microsoft.com/office/drawing/2014/main" id="{8EF273FC-FD13-41D5-ACDE-CCD0DD82684C}"/>
                  </a:ext>
                </a:extLst>
              </p:cNvPr>
              <p:cNvSpPr/>
              <p:nvPr/>
            </p:nvSpPr>
            <p:spPr>
              <a:xfrm>
                <a:off x="1087915" y="5905351"/>
                <a:ext cx="2637144" cy="327299"/>
              </a:xfrm>
              <a:prstGeom prst="roundRect">
                <a:avLst/>
              </a:prstGeom>
              <a:solidFill>
                <a:schemeClr val="bg1"/>
              </a:solidFill>
              <a:ln w="3175">
                <a:solidFill>
                  <a:schemeClr val="bg1">
                    <a:lumMod val="65000"/>
                  </a:schemeClr>
                </a:solidFill>
              </a:ln>
              <a:effectLst/>
            </p:spPr>
            <p:style>
              <a:lnRef idx="0">
                <a:schemeClr val="accent3"/>
              </a:lnRef>
              <a:fillRef idx="3">
                <a:schemeClr val="accent3"/>
              </a:fillRef>
              <a:effectRef idx="3">
                <a:schemeClr val="accent3"/>
              </a:effectRef>
              <a:fontRef idx="minor">
                <a:schemeClr val="lt1"/>
              </a:fontRef>
            </p:style>
            <p:txBody>
              <a:bodyPr vert="horz" lIns="274320" tIns="137160" rIns="274320" bIns="137160" rtlCol="1" anchor="ctr"/>
              <a:lstStyle/>
              <a:p>
                <a:pPr algn="ctr" rtl="0"/>
                <a:r>
                  <a:rPr lang="ar-SA" sz="1200" dirty="0">
                    <a:solidFill>
                      <a:srgbClr val="00656F"/>
                    </a:solidFill>
                    <a:cs typeface="Sultan bold" pitchFamily="2" charset="-78"/>
                  </a:rPr>
                  <a:t>رئيس وحدة الأرشيف</a:t>
                </a:r>
              </a:p>
            </p:txBody>
          </p:sp>
        </p:grpSp>
        <p:grpSp>
          <p:nvGrpSpPr>
            <p:cNvPr id="106" name="مجموعة 105">
              <a:extLst>
                <a:ext uri="{FF2B5EF4-FFF2-40B4-BE49-F238E27FC236}">
                  <a16:creationId xmlns:a16="http://schemas.microsoft.com/office/drawing/2014/main" id="{C6AF87B7-63A1-4EC2-9BD5-8DD26929E53F}"/>
                </a:ext>
              </a:extLst>
            </p:cNvPr>
            <p:cNvGrpSpPr/>
            <p:nvPr/>
          </p:nvGrpSpPr>
          <p:grpSpPr>
            <a:xfrm>
              <a:off x="9766526" y="3750585"/>
              <a:ext cx="120432" cy="368649"/>
              <a:chOff x="9769257" y="4992884"/>
              <a:chExt cx="120432" cy="368649"/>
            </a:xfrm>
          </p:grpSpPr>
          <p:cxnSp>
            <p:nvCxnSpPr>
              <p:cNvPr id="115" name="رابط مستقيم 114">
                <a:extLst>
                  <a:ext uri="{FF2B5EF4-FFF2-40B4-BE49-F238E27FC236}">
                    <a16:creationId xmlns:a16="http://schemas.microsoft.com/office/drawing/2014/main" id="{26FD99C7-96C0-44AB-BAFD-4372CE349559}"/>
                  </a:ext>
                </a:extLst>
              </p:cNvPr>
              <p:cNvCxnSpPr>
                <a:cxnSpLocks/>
              </p:cNvCxnSpPr>
              <p:nvPr/>
            </p:nvCxnSpPr>
            <p:spPr>
              <a:xfrm>
                <a:off x="9889689" y="4992884"/>
                <a:ext cx="0" cy="36864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6" name="رابط مستقيم 115">
                <a:extLst>
                  <a:ext uri="{FF2B5EF4-FFF2-40B4-BE49-F238E27FC236}">
                    <a16:creationId xmlns:a16="http://schemas.microsoft.com/office/drawing/2014/main" id="{C2DE9B50-58CF-4D1E-8307-93505ECAB99C}"/>
                  </a:ext>
                </a:extLst>
              </p:cNvPr>
              <p:cNvCxnSpPr/>
              <p:nvPr/>
            </p:nvCxnSpPr>
            <p:spPr>
              <a:xfrm flipV="1">
                <a:off x="9769257" y="5358909"/>
                <a:ext cx="120432"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07" name="مجموعة 106">
              <a:extLst>
                <a:ext uri="{FF2B5EF4-FFF2-40B4-BE49-F238E27FC236}">
                  <a16:creationId xmlns:a16="http://schemas.microsoft.com/office/drawing/2014/main" id="{A5F37E96-C7C6-4A6D-B551-2A812F5009DF}"/>
                </a:ext>
              </a:extLst>
            </p:cNvPr>
            <p:cNvGrpSpPr/>
            <p:nvPr/>
          </p:nvGrpSpPr>
          <p:grpSpPr>
            <a:xfrm>
              <a:off x="6566102" y="3793194"/>
              <a:ext cx="120432" cy="679542"/>
              <a:chOff x="9769257" y="4681991"/>
              <a:chExt cx="120432" cy="679542"/>
            </a:xfrm>
          </p:grpSpPr>
          <p:cxnSp>
            <p:nvCxnSpPr>
              <p:cNvPr id="112" name="رابط مستقيم 111">
                <a:extLst>
                  <a:ext uri="{FF2B5EF4-FFF2-40B4-BE49-F238E27FC236}">
                    <a16:creationId xmlns:a16="http://schemas.microsoft.com/office/drawing/2014/main" id="{C03D594E-EDC5-485A-A8A9-0B014CC5B2D3}"/>
                  </a:ext>
                </a:extLst>
              </p:cNvPr>
              <p:cNvCxnSpPr/>
              <p:nvPr/>
            </p:nvCxnSpPr>
            <p:spPr>
              <a:xfrm>
                <a:off x="9889689" y="4681991"/>
                <a:ext cx="0" cy="67954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3" name="رابط مستقيم 112">
                <a:extLst>
                  <a:ext uri="{FF2B5EF4-FFF2-40B4-BE49-F238E27FC236}">
                    <a16:creationId xmlns:a16="http://schemas.microsoft.com/office/drawing/2014/main" id="{3A96DAF6-9DE8-45A2-8E9E-F88D7D2F9A53}"/>
                  </a:ext>
                </a:extLst>
              </p:cNvPr>
              <p:cNvCxnSpPr/>
              <p:nvPr/>
            </p:nvCxnSpPr>
            <p:spPr>
              <a:xfrm flipV="1">
                <a:off x="9769257" y="4990857"/>
                <a:ext cx="120432"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4" name="رابط مستقيم 113">
                <a:extLst>
                  <a:ext uri="{FF2B5EF4-FFF2-40B4-BE49-F238E27FC236}">
                    <a16:creationId xmlns:a16="http://schemas.microsoft.com/office/drawing/2014/main" id="{E2A248C9-22BF-4343-A217-1605B7523CC5}"/>
                  </a:ext>
                </a:extLst>
              </p:cNvPr>
              <p:cNvCxnSpPr/>
              <p:nvPr/>
            </p:nvCxnSpPr>
            <p:spPr>
              <a:xfrm flipV="1">
                <a:off x="9769257" y="5358909"/>
                <a:ext cx="120432"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08" name="مجموعة 107">
              <a:extLst>
                <a:ext uri="{FF2B5EF4-FFF2-40B4-BE49-F238E27FC236}">
                  <a16:creationId xmlns:a16="http://schemas.microsoft.com/office/drawing/2014/main" id="{133C666F-22D4-4A73-A50D-050F7E794C6C}"/>
                </a:ext>
              </a:extLst>
            </p:cNvPr>
            <p:cNvGrpSpPr/>
            <p:nvPr/>
          </p:nvGrpSpPr>
          <p:grpSpPr>
            <a:xfrm>
              <a:off x="3303470" y="3793194"/>
              <a:ext cx="120432" cy="676919"/>
              <a:chOff x="9769257" y="4681991"/>
              <a:chExt cx="120432" cy="676919"/>
            </a:xfrm>
          </p:grpSpPr>
          <p:cxnSp>
            <p:nvCxnSpPr>
              <p:cNvPr id="109" name="رابط مستقيم 108">
                <a:extLst>
                  <a:ext uri="{FF2B5EF4-FFF2-40B4-BE49-F238E27FC236}">
                    <a16:creationId xmlns:a16="http://schemas.microsoft.com/office/drawing/2014/main" id="{338750E8-84AF-41B7-944E-ACD6CA5AA0AD}"/>
                  </a:ext>
                </a:extLst>
              </p:cNvPr>
              <p:cNvCxnSpPr>
                <a:cxnSpLocks/>
              </p:cNvCxnSpPr>
              <p:nvPr/>
            </p:nvCxnSpPr>
            <p:spPr>
              <a:xfrm>
                <a:off x="9889689" y="4681991"/>
                <a:ext cx="0" cy="6769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0" name="رابط مستقيم 109">
                <a:extLst>
                  <a:ext uri="{FF2B5EF4-FFF2-40B4-BE49-F238E27FC236}">
                    <a16:creationId xmlns:a16="http://schemas.microsoft.com/office/drawing/2014/main" id="{8BE99F40-37A4-4675-938F-69EFAFAA5C28}"/>
                  </a:ext>
                </a:extLst>
              </p:cNvPr>
              <p:cNvCxnSpPr/>
              <p:nvPr/>
            </p:nvCxnSpPr>
            <p:spPr>
              <a:xfrm flipV="1">
                <a:off x="9769257" y="4990857"/>
                <a:ext cx="120432"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1" name="رابط مستقيم 110">
                <a:extLst>
                  <a:ext uri="{FF2B5EF4-FFF2-40B4-BE49-F238E27FC236}">
                    <a16:creationId xmlns:a16="http://schemas.microsoft.com/office/drawing/2014/main" id="{143CE98B-4A85-4E37-98DE-E18C90E3A85F}"/>
                  </a:ext>
                </a:extLst>
              </p:cNvPr>
              <p:cNvCxnSpPr/>
              <p:nvPr/>
            </p:nvCxnSpPr>
            <p:spPr>
              <a:xfrm flipV="1">
                <a:off x="9769257" y="5358909"/>
                <a:ext cx="120432"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35616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42">
            <a:extLst>
              <a:ext uri="{FF2B5EF4-FFF2-40B4-BE49-F238E27FC236}">
                <a16:creationId xmlns:a16="http://schemas.microsoft.com/office/drawing/2014/main" id="{ACD8D0BB-DB7F-456B-B53B-DCDEBECCE3BC}"/>
              </a:ext>
            </a:extLst>
          </p:cNvPr>
          <p:cNvSpPr/>
          <p:nvPr/>
        </p:nvSpPr>
        <p:spPr>
          <a:xfrm>
            <a:off x="17554" y="1558206"/>
            <a:ext cx="5817734" cy="4236486"/>
          </a:xfrm>
          <a:custGeom>
            <a:avLst/>
            <a:gdLst>
              <a:gd name="connsiteX0" fmla="*/ 0 w 6648038"/>
              <a:gd name="connsiteY0" fmla="*/ 0 h 4841115"/>
              <a:gd name="connsiteX1" fmla="*/ 1162864 w 6648038"/>
              <a:gd name="connsiteY1" fmla="*/ 0 h 4841115"/>
              <a:gd name="connsiteX2" fmla="*/ 6648038 w 6648038"/>
              <a:gd name="connsiteY2" fmla="*/ 3223965 h 4841115"/>
              <a:gd name="connsiteX3" fmla="*/ 3570444 w 6648038"/>
              <a:gd name="connsiteY3" fmla="*/ 4841115 h 4841115"/>
              <a:gd name="connsiteX4" fmla="*/ 0 w 6648038"/>
              <a:gd name="connsiteY4" fmla="*/ 2862839 h 484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038" h="4841115">
                <a:moveTo>
                  <a:pt x="0" y="0"/>
                </a:moveTo>
                <a:lnTo>
                  <a:pt x="1162864" y="0"/>
                </a:lnTo>
                <a:lnTo>
                  <a:pt x="6648038" y="3223965"/>
                </a:lnTo>
                <a:lnTo>
                  <a:pt x="3570444" y="4841115"/>
                </a:lnTo>
                <a:lnTo>
                  <a:pt x="0" y="2862839"/>
                </a:ln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2" name="شكل حر: شكل 41">
            <a:extLst>
              <a:ext uri="{FF2B5EF4-FFF2-40B4-BE49-F238E27FC236}">
                <a16:creationId xmlns:a16="http://schemas.microsoft.com/office/drawing/2014/main" id="{21FB2AB7-90E4-4C37-AFF3-62942AA7BB10}"/>
              </a:ext>
            </a:extLst>
          </p:cNvPr>
          <p:cNvSpPr/>
          <p:nvPr/>
        </p:nvSpPr>
        <p:spPr>
          <a:xfrm>
            <a:off x="-14019" y="3039855"/>
            <a:ext cx="10097383" cy="4388170"/>
          </a:xfrm>
          <a:custGeom>
            <a:avLst/>
            <a:gdLst>
              <a:gd name="connsiteX0" fmla="*/ 0 w 11872451"/>
              <a:gd name="connsiteY0" fmla="*/ 3451122 h 5014451"/>
              <a:gd name="connsiteX1" fmla="*/ 29497 w 11872451"/>
              <a:gd name="connsiteY1" fmla="*/ 5014451 h 5014451"/>
              <a:gd name="connsiteX2" fmla="*/ 11872451 w 11872451"/>
              <a:gd name="connsiteY2" fmla="*/ 4955458 h 5014451"/>
              <a:gd name="connsiteX3" fmla="*/ 11783961 w 11872451"/>
              <a:gd name="connsiteY3" fmla="*/ 958645 h 5014451"/>
              <a:gd name="connsiteX4" fmla="*/ 10087897 w 11872451"/>
              <a:gd name="connsiteY4" fmla="*/ 0 h 5014451"/>
              <a:gd name="connsiteX5" fmla="*/ 5884606 w 11872451"/>
              <a:gd name="connsiteY5" fmla="*/ 2197509 h 5014451"/>
              <a:gd name="connsiteX6" fmla="*/ 1592826 w 11872451"/>
              <a:gd name="connsiteY6" fmla="*/ 4439264 h 5014451"/>
              <a:gd name="connsiteX7" fmla="*/ 0 w 11872451"/>
              <a:gd name="connsiteY7" fmla="*/ 3451122 h 501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72451" h="5014451">
                <a:moveTo>
                  <a:pt x="0" y="3451122"/>
                </a:moveTo>
                <a:lnTo>
                  <a:pt x="29497" y="5014451"/>
                </a:lnTo>
                <a:lnTo>
                  <a:pt x="11872451" y="4955458"/>
                </a:lnTo>
                <a:lnTo>
                  <a:pt x="11783961" y="958645"/>
                </a:lnTo>
                <a:lnTo>
                  <a:pt x="10087897" y="0"/>
                </a:lnTo>
                <a:lnTo>
                  <a:pt x="5884606" y="2197509"/>
                </a:lnTo>
                <a:lnTo>
                  <a:pt x="1592826" y="4439264"/>
                </a:lnTo>
                <a:lnTo>
                  <a:pt x="0" y="34511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400"/>
          </a:p>
        </p:txBody>
      </p:sp>
      <p:sp>
        <p:nvSpPr>
          <p:cNvPr id="48" name="Freeform 42">
            <a:extLst>
              <a:ext uri="{FF2B5EF4-FFF2-40B4-BE49-F238E27FC236}">
                <a16:creationId xmlns:a16="http://schemas.microsoft.com/office/drawing/2014/main" id="{4AFE68F0-3109-43B3-931C-37C55197F8BA}"/>
              </a:ext>
            </a:extLst>
          </p:cNvPr>
          <p:cNvSpPr/>
          <p:nvPr/>
        </p:nvSpPr>
        <p:spPr>
          <a:xfrm>
            <a:off x="17554" y="1558206"/>
            <a:ext cx="5817734" cy="4236486"/>
          </a:xfrm>
          <a:custGeom>
            <a:avLst/>
            <a:gdLst>
              <a:gd name="connsiteX0" fmla="*/ 0 w 6648038"/>
              <a:gd name="connsiteY0" fmla="*/ 0 h 4841115"/>
              <a:gd name="connsiteX1" fmla="*/ 1162864 w 6648038"/>
              <a:gd name="connsiteY1" fmla="*/ 0 h 4841115"/>
              <a:gd name="connsiteX2" fmla="*/ 6648038 w 6648038"/>
              <a:gd name="connsiteY2" fmla="*/ 3223965 h 4841115"/>
              <a:gd name="connsiteX3" fmla="*/ 3570444 w 6648038"/>
              <a:gd name="connsiteY3" fmla="*/ 4841115 h 4841115"/>
              <a:gd name="connsiteX4" fmla="*/ 0 w 6648038"/>
              <a:gd name="connsiteY4" fmla="*/ 2862839 h 484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038" h="4841115">
                <a:moveTo>
                  <a:pt x="0" y="0"/>
                </a:moveTo>
                <a:lnTo>
                  <a:pt x="1162864" y="0"/>
                </a:lnTo>
                <a:lnTo>
                  <a:pt x="6648038" y="3223965"/>
                </a:lnTo>
                <a:lnTo>
                  <a:pt x="3570444" y="4841115"/>
                </a:lnTo>
                <a:lnTo>
                  <a:pt x="0" y="2862839"/>
                </a:ln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9" name="Freeform 44">
            <a:extLst>
              <a:ext uri="{FF2B5EF4-FFF2-40B4-BE49-F238E27FC236}">
                <a16:creationId xmlns:a16="http://schemas.microsoft.com/office/drawing/2014/main" id="{24A8817E-A386-4092-B41A-F35392DB7BE2}"/>
              </a:ext>
            </a:extLst>
          </p:cNvPr>
          <p:cNvSpPr>
            <a:spLocks/>
          </p:cNvSpPr>
          <p:nvPr/>
        </p:nvSpPr>
        <p:spPr bwMode="auto">
          <a:xfrm>
            <a:off x="-9345" y="2624858"/>
            <a:ext cx="4349977" cy="3959798"/>
          </a:xfrm>
          <a:custGeom>
            <a:avLst/>
            <a:gdLst>
              <a:gd name="connsiteX0" fmla="*/ 0 w 4927653"/>
              <a:gd name="connsiteY0" fmla="*/ 0 h 4464186"/>
              <a:gd name="connsiteX1" fmla="*/ 4927653 w 4927653"/>
              <a:gd name="connsiteY1" fmla="*/ 2867161 h 4464186"/>
              <a:gd name="connsiteX2" fmla="*/ 4357741 w 4927653"/>
              <a:gd name="connsiteY2" fmla="*/ 3164023 h 4464186"/>
              <a:gd name="connsiteX3" fmla="*/ 2228903 w 4927653"/>
              <a:gd name="connsiteY3" fmla="*/ 4272099 h 4464186"/>
              <a:gd name="connsiteX4" fmla="*/ 1984428 w 4927653"/>
              <a:gd name="connsiteY4" fmla="*/ 4392749 h 4464186"/>
              <a:gd name="connsiteX5" fmla="*/ 1857428 w 4927653"/>
              <a:gd name="connsiteY5" fmla="*/ 4464186 h 4464186"/>
              <a:gd name="connsiteX6" fmla="*/ 0 w 4927653"/>
              <a:gd name="connsiteY6" fmla="*/ 3491824 h 446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7653" h="4464186">
                <a:moveTo>
                  <a:pt x="0" y="0"/>
                </a:moveTo>
                <a:lnTo>
                  <a:pt x="4927653" y="2867161"/>
                </a:lnTo>
                <a:lnTo>
                  <a:pt x="4357741" y="3164023"/>
                </a:lnTo>
                <a:lnTo>
                  <a:pt x="2228903" y="4272099"/>
                </a:lnTo>
                <a:lnTo>
                  <a:pt x="1984428" y="4392749"/>
                </a:lnTo>
                <a:lnTo>
                  <a:pt x="1857428" y="4464186"/>
                </a:lnTo>
                <a:lnTo>
                  <a:pt x="0" y="3491824"/>
                </a:lnTo>
                <a:close/>
              </a:path>
            </a:pathLst>
          </a:custGeom>
          <a:solidFill>
            <a:srgbClr val="2A8F99"/>
          </a:solidFill>
          <a:ln>
            <a:noFill/>
          </a:ln>
        </p:spPr>
        <p:txBody>
          <a:bodyPr vert="horz" wrap="square" lIns="91440" tIns="45720" rIns="91440" bIns="45720" numCol="1" anchor="t" anchorCtr="0" compatLnSpc="1">
            <a:prstTxWarp prst="textNoShape">
              <a:avLst/>
            </a:prstTxWarp>
            <a:noAutofit/>
          </a:bodyPr>
          <a:lstStyle/>
          <a:p>
            <a:endParaRPr lang="en-US" sz="1400"/>
          </a:p>
        </p:txBody>
      </p:sp>
      <p:sp>
        <p:nvSpPr>
          <p:cNvPr id="50" name="Freeform 22">
            <a:extLst>
              <a:ext uri="{FF2B5EF4-FFF2-40B4-BE49-F238E27FC236}">
                <a16:creationId xmlns:a16="http://schemas.microsoft.com/office/drawing/2014/main" id="{0402151E-4338-4BE0-BEE0-164ADDD8BD57}"/>
              </a:ext>
            </a:extLst>
          </p:cNvPr>
          <p:cNvSpPr/>
          <p:nvPr/>
        </p:nvSpPr>
        <p:spPr>
          <a:xfrm>
            <a:off x="-4673" y="2664232"/>
            <a:ext cx="10696485" cy="4552503"/>
          </a:xfrm>
          <a:custGeom>
            <a:avLst/>
            <a:gdLst>
              <a:gd name="connsiteX0" fmla="*/ 10215615 w 12175385"/>
              <a:gd name="connsiteY0" fmla="*/ 0 h 5132388"/>
              <a:gd name="connsiteX1" fmla="*/ 12175385 w 12175385"/>
              <a:gd name="connsiteY1" fmla="*/ 1133839 h 5132388"/>
              <a:gd name="connsiteX2" fmla="*/ 12175385 w 12175385"/>
              <a:gd name="connsiteY2" fmla="*/ 1914889 h 5132388"/>
              <a:gd name="connsiteX3" fmla="*/ 10215615 w 12175385"/>
              <a:gd name="connsiteY3" fmla="*/ 781050 h 5132388"/>
              <a:gd name="connsiteX4" fmla="*/ 1857428 w 12175385"/>
              <a:gd name="connsiteY4" fmla="*/ 5132388 h 5132388"/>
              <a:gd name="connsiteX5" fmla="*/ 0 w 12175385"/>
              <a:gd name="connsiteY5" fmla="*/ 4157340 h 5132388"/>
              <a:gd name="connsiteX6" fmla="*/ 0 w 12175385"/>
              <a:gd name="connsiteY6" fmla="*/ 3376290 h 5132388"/>
              <a:gd name="connsiteX7" fmla="*/ 1857428 w 12175385"/>
              <a:gd name="connsiteY7" fmla="*/ 4351338 h 51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5385" h="5132388">
                <a:moveTo>
                  <a:pt x="10215615" y="0"/>
                </a:moveTo>
                <a:lnTo>
                  <a:pt x="12175385" y="1133839"/>
                </a:lnTo>
                <a:lnTo>
                  <a:pt x="12175385" y="1914889"/>
                </a:lnTo>
                <a:lnTo>
                  <a:pt x="10215615" y="781050"/>
                </a:lnTo>
                <a:lnTo>
                  <a:pt x="1857428" y="5132388"/>
                </a:lnTo>
                <a:lnTo>
                  <a:pt x="0" y="4157340"/>
                </a:lnTo>
                <a:lnTo>
                  <a:pt x="0" y="3376290"/>
                </a:lnTo>
                <a:lnTo>
                  <a:pt x="1857428" y="4351338"/>
                </a:lnTo>
                <a:close/>
              </a:path>
            </a:pathLst>
          </a:custGeom>
          <a:solidFill>
            <a:srgbClr val="808285"/>
          </a:solidFill>
          <a:ln>
            <a:noFill/>
          </a:ln>
          <a:effectLst>
            <a:outerShdw blurRad="76200" dist="50800" dir="54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1" name="Freeform 46">
            <a:extLst>
              <a:ext uri="{FF2B5EF4-FFF2-40B4-BE49-F238E27FC236}">
                <a16:creationId xmlns:a16="http://schemas.microsoft.com/office/drawing/2014/main" id="{035AB445-FBD3-4ADA-BFE4-2AA6E376E6AA}"/>
              </a:ext>
            </a:extLst>
          </p:cNvPr>
          <p:cNvSpPr/>
          <p:nvPr/>
        </p:nvSpPr>
        <p:spPr>
          <a:xfrm>
            <a:off x="-4672" y="6345211"/>
            <a:ext cx="1658060" cy="1214464"/>
          </a:xfrm>
          <a:custGeom>
            <a:avLst/>
            <a:gdLst>
              <a:gd name="connsiteX0" fmla="*/ 0 w 1863609"/>
              <a:gd name="connsiteY0" fmla="*/ 0 h 1387792"/>
              <a:gd name="connsiteX1" fmla="*/ 1863609 w 1863609"/>
              <a:gd name="connsiteY1" fmla="*/ 990256 h 1387792"/>
              <a:gd name="connsiteX2" fmla="*/ 1113400 w 1863609"/>
              <a:gd name="connsiteY2" fmla="*/ 1387792 h 1387792"/>
              <a:gd name="connsiteX3" fmla="*/ 0 w 1863609"/>
              <a:gd name="connsiteY3" fmla="*/ 1387792 h 1387792"/>
            </a:gdLst>
            <a:ahLst/>
            <a:cxnLst>
              <a:cxn ang="0">
                <a:pos x="connsiteX0" y="connsiteY0"/>
              </a:cxn>
              <a:cxn ang="0">
                <a:pos x="connsiteX1" y="connsiteY1"/>
              </a:cxn>
              <a:cxn ang="0">
                <a:pos x="connsiteX2" y="connsiteY2"/>
              </a:cxn>
              <a:cxn ang="0">
                <a:pos x="connsiteX3" y="connsiteY3"/>
              </a:cxn>
            </a:cxnLst>
            <a:rect l="l" t="t" r="r" b="b"/>
            <a:pathLst>
              <a:path w="1863609" h="1387792">
                <a:moveTo>
                  <a:pt x="0" y="0"/>
                </a:moveTo>
                <a:lnTo>
                  <a:pt x="1863609" y="990256"/>
                </a:lnTo>
                <a:lnTo>
                  <a:pt x="1113400" y="1387792"/>
                </a:lnTo>
                <a:lnTo>
                  <a:pt x="0" y="1387792"/>
                </a:lnTo>
                <a:close/>
              </a:path>
            </a:pathLst>
          </a:custGeom>
          <a:solidFill>
            <a:srgbClr val="006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 name="Rectangle 70">
            <a:extLst>
              <a:ext uri="{FF2B5EF4-FFF2-40B4-BE49-F238E27FC236}">
                <a16:creationId xmlns:a16="http://schemas.microsoft.com/office/drawing/2014/main" id="{9EB25BC0-E868-4BCF-9C75-636F30763EC2}"/>
              </a:ext>
            </a:extLst>
          </p:cNvPr>
          <p:cNvSpPr/>
          <p:nvPr/>
        </p:nvSpPr>
        <p:spPr>
          <a:xfrm>
            <a:off x="-725357" y="4604757"/>
            <a:ext cx="4805138" cy="742960"/>
          </a:xfrm>
          <a:prstGeom prst="rect">
            <a:avLst/>
          </a:prstGeom>
          <a:noFill/>
        </p:spPr>
        <p:txBody>
          <a:bodyPr wrap="square" lIns="91440" tIns="45720" rIns="91440" bIns="45720" anchor="ctr">
            <a:spAutoFit/>
          </a:bodyPr>
          <a:lstStyle/>
          <a:p>
            <a:pPr algn="ctr" rtl="1">
              <a:lnSpc>
                <a:spcPct val="150000"/>
              </a:lnSpc>
            </a:pPr>
            <a:r>
              <a:rPr lang="ar-SA" sz="3200" b="1" cap="none" spc="0" dirty="0">
                <a:ln w="0">
                  <a:noFill/>
                </a:ln>
                <a:solidFill>
                  <a:schemeClr val="bg1"/>
                </a:solidFill>
                <a:latin typeface="AirArabia" panose="020B0303060202020204" pitchFamily="34" charset="0"/>
                <a:ea typeface="Open Sans" panose="020B0606030504020204" pitchFamily="34" charset="0"/>
                <a:cs typeface="AirArabia" panose="020B0303060202020204" pitchFamily="34" charset="0"/>
              </a:rPr>
              <a:t>السياسات</a:t>
            </a:r>
          </a:p>
        </p:txBody>
      </p:sp>
    </p:spTree>
    <p:extLst>
      <p:ext uri="{BB962C8B-B14F-4D97-AF65-F5344CB8AC3E}">
        <p14:creationId xmlns:p14="http://schemas.microsoft.com/office/powerpoint/2010/main" val="151456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2737874556"/>
              </p:ext>
            </p:extLst>
          </p:nvPr>
        </p:nvGraphicFramePr>
        <p:xfrm>
          <a:off x="-5808475" y="907871"/>
          <a:ext cx="5650401" cy="800456"/>
        </p:xfrm>
        <a:graphic>
          <a:graphicData uri="http://schemas.openxmlformats.org/drawingml/2006/table">
            <a:tbl>
              <a:tblPr rtl="1" firstRow="1" bandRow="1">
                <a:tableStyleId>{5940675A-B579-460E-94D1-54222C63F5DA}</a:tableStyleId>
              </a:tblPr>
              <a:tblGrid>
                <a:gridCol w="1883467">
                  <a:extLst>
                    <a:ext uri="{9D8B030D-6E8A-4147-A177-3AD203B41FA5}">
                      <a16:colId xmlns:a16="http://schemas.microsoft.com/office/drawing/2014/main" val="3104789595"/>
                    </a:ext>
                  </a:extLst>
                </a:gridCol>
                <a:gridCol w="1883467">
                  <a:extLst>
                    <a:ext uri="{9D8B030D-6E8A-4147-A177-3AD203B41FA5}">
                      <a16:colId xmlns:a16="http://schemas.microsoft.com/office/drawing/2014/main" val="2549595565"/>
                    </a:ext>
                  </a:extLst>
                </a:gridCol>
                <a:gridCol w="1883467">
                  <a:extLst>
                    <a:ext uri="{9D8B030D-6E8A-4147-A177-3AD203B41FA5}">
                      <a16:colId xmlns:a16="http://schemas.microsoft.com/office/drawing/2014/main" val="1688891890"/>
                    </a:ext>
                  </a:extLst>
                </a:gridCol>
              </a:tblGrid>
              <a:tr h="227201">
                <a:tc gridSpan="2">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عنوان الوثيقة : </a:t>
                      </a:r>
                      <a:r>
                        <a:rPr lang="ar-SA" sz="1000" b="1" dirty="0">
                          <a:latin typeface="Sakkal Majalla" panose="02000000000000000000" pitchFamily="2" charset="-78"/>
                          <a:cs typeface="Sakkal Majalla" panose="02000000000000000000" pitchFamily="2" charset="-78"/>
                        </a:rPr>
                        <a:t>سياسة مركز الاتصالات الادارية</a:t>
                      </a: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0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27201">
                <a:tc>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تاريخ الاصدار </a:t>
                      </a:r>
                      <a:r>
                        <a:rPr lang="ar-SA" sz="1000" b="1" dirty="0">
                          <a:latin typeface="Sakkal Majalla" panose="02000000000000000000" pitchFamily="2" charset="-78"/>
                          <a:cs typeface="Sakkal Majalla" panose="02000000000000000000" pitchFamily="2" charset="-78"/>
                        </a:rPr>
                        <a:t>: 1443هـ</a:t>
                      </a:r>
                    </a:p>
                  </a:txBody>
                  <a:tcPr marL="80189" marR="80189" marT="40094" marB="40094" anchor="ctr"/>
                </a:tc>
                <a:tc>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تاريخ التفعيل </a:t>
                      </a:r>
                      <a:r>
                        <a:rPr lang="ar-SA" sz="1000" b="1" dirty="0">
                          <a:latin typeface="Sakkal Majalla" panose="02000000000000000000" pitchFamily="2" charset="-78"/>
                          <a:cs typeface="Sakkal Majalla" panose="02000000000000000000" pitchFamily="2" charset="-78"/>
                        </a:rPr>
                        <a:t>:1443هـ</a:t>
                      </a:r>
                    </a:p>
                  </a:txBody>
                  <a:tcPr marL="80189" marR="80189" marT="40094" marB="40094" anchor="ctr"/>
                </a:tc>
                <a:tc rowSpan="2">
                  <a:txBody>
                    <a:bodyPr/>
                    <a:lstStyle/>
                    <a:p>
                      <a:pPr algn="ctr" rtl="1"/>
                      <a:r>
                        <a:rPr lang="en-US" sz="3200" b="1" dirty="0">
                          <a:solidFill>
                            <a:srgbClr val="006666"/>
                          </a:solidFill>
                          <a:latin typeface="Sakkal Majalla" panose="02000000000000000000" pitchFamily="2" charset="-78"/>
                          <a:cs typeface="Sakkal Majalla" panose="02000000000000000000" pitchFamily="2" charset="-78"/>
                        </a:rPr>
                        <a:t>ACC -P</a:t>
                      </a:r>
                      <a:r>
                        <a:rPr lang="en-US" sz="3200" b="1" baseline="0" dirty="0">
                          <a:solidFill>
                            <a:srgbClr val="006666"/>
                          </a:solidFill>
                          <a:latin typeface="Sakkal Majalla" panose="02000000000000000000" pitchFamily="2" charset="-78"/>
                          <a:cs typeface="Sakkal Majalla" panose="02000000000000000000" pitchFamily="2" charset="-78"/>
                        </a:rPr>
                        <a:t> </a:t>
                      </a:r>
                      <a:r>
                        <a:rPr lang="en-US" sz="3200" b="1" dirty="0">
                          <a:solidFill>
                            <a:srgbClr val="006666"/>
                          </a:solidFill>
                          <a:latin typeface="Sakkal Majalla" panose="02000000000000000000" pitchFamily="2" charset="-78"/>
                          <a:cs typeface="Sakkal Majalla" panose="02000000000000000000" pitchFamily="2" charset="-78"/>
                        </a:rPr>
                        <a:t>–1</a:t>
                      </a:r>
                      <a:endParaRPr lang="ar-SA" sz="32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334119">
                <a:tc>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رقم الاصدار : </a:t>
                      </a:r>
                      <a:r>
                        <a:rPr lang="ar-SA" sz="1000" b="1" dirty="0">
                          <a:latin typeface="Sakkal Majalla" panose="02000000000000000000" pitchFamily="2" charset="-78"/>
                          <a:cs typeface="Sakkal Majalla" panose="02000000000000000000" pitchFamily="2" charset="-78"/>
                        </a:rPr>
                        <a:t>01</a:t>
                      </a:r>
                    </a:p>
                  </a:txBody>
                  <a:tcPr marL="80189" marR="80189" marT="40094" marB="40094" anchor="ctr"/>
                </a:tc>
                <a:tc>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تاريخ المراجعة : </a:t>
                      </a:r>
                      <a:r>
                        <a:rPr lang="ar-SA" sz="1000" b="1" dirty="0">
                          <a:latin typeface="Sakkal Majalla" panose="02000000000000000000" pitchFamily="2" charset="-78"/>
                          <a:cs typeface="Sakkal Majalla" panose="02000000000000000000" pitchFamily="2" charset="-78"/>
                        </a:rPr>
                        <a:t>1444هـ</a:t>
                      </a:r>
                    </a:p>
                  </a:txBody>
                  <a:tcPr marL="80189" marR="80189" marT="40094" marB="40094" anchor="ctr"/>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graphicFrame>
        <p:nvGraphicFramePr>
          <p:cNvPr id="6" name="جدول 5"/>
          <p:cNvGraphicFramePr>
            <a:graphicFrameLocks noGrp="1"/>
          </p:cNvGraphicFramePr>
          <p:nvPr>
            <p:extLst>
              <p:ext uri="{D42A27DB-BD31-4B8C-83A1-F6EECF244321}">
                <p14:modId xmlns:p14="http://schemas.microsoft.com/office/powerpoint/2010/main" val="1013308911"/>
              </p:ext>
            </p:extLst>
          </p:nvPr>
        </p:nvGraphicFramePr>
        <p:xfrm>
          <a:off x="424339" y="1995138"/>
          <a:ext cx="9801900" cy="5243858"/>
        </p:xfrm>
        <a:graphic>
          <a:graphicData uri="http://schemas.openxmlformats.org/drawingml/2006/table">
            <a:tbl>
              <a:tblPr rtl="1" firstRow="1" bandRow="1">
                <a:tableStyleId>{5940675A-B579-460E-94D1-54222C63F5DA}</a:tableStyleId>
              </a:tblPr>
              <a:tblGrid>
                <a:gridCol w="1960380">
                  <a:extLst>
                    <a:ext uri="{9D8B030D-6E8A-4147-A177-3AD203B41FA5}">
                      <a16:colId xmlns:a16="http://schemas.microsoft.com/office/drawing/2014/main" val="940839901"/>
                    </a:ext>
                  </a:extLst>
                </a:gridCol>
                <a:gridCol w="1960380">
                  <a:extLst>
                    <a:ext uri="{9D8B030D-6E8A-4147-A177-3AD203B41FA5}">
                      <a16:colId xmlns:a16="http://schemas.microsoft.com/office/drawing/2014/main" val="3916385048"/>
                    </a:ext>
                  </a:extLst>
                </a:gridCol>
                <a:gridCol w="1960380">
                  <a:extLst>
                    <a:ext uri="{9D8B030D-6E8A-4147-A177-3AD203B41FA5}">
                      <a16:colId xmlns:a16="http://schemas.microsoft.com/office/drawing/2014/main" val="706153867"/>
                    </a:ext>
                  </a:extLst>
                </a:gridCol>
                <a:gridCol w="1960380">
                  <a:extLst>
                    <a:ext uri="{9D8B030D-6E8A-4147-A177-3AD203B41FA5}">
                      <a16:colId xmlns:a16="http://schemas.microsoft.com/office/drawing/2014/main" val="227472480"/>
                    </a:ext>
                  </a:extLst>
                </a:gridCol>
                <a:gridCol w="1960380">
                  <a:extLst>
                    <a:ext uri="{9D8B030D-6E8A-4147-A177-3AD203B41FA5}">
                      <a16:colId xmlns:a16="http://schemas.microsoft.com/office/drawing/2014/main" val="2072072301"/>
                    </a:ext>
                  </a:extLst>
                </a:gridCol>
              </a:tblGrid>
              <a:tr h="277320">
                <a:tc gridSpan="5">
                  <a:txBody>
                    <a:bodyPr/>
                    <a:lstStyle/>
                    <a:p>
                      <a:pPr algn="ctr" rtl="1"/>
                      <a:r>
                        <a:rPr lang="ar-SA" sz="1200" b="1" dirty="0">
                          <a:latin typeface="Sakkal Majalla" panose="02000000000000000000" pitchFamily="2" charset="-78"/>
                          <a:cs typeface="Sakkal Majalla" panose="02000000000000000000" pitchFamily="2" charset="-78"/>
                        </a:rPr>
                        <a:t>الوصف المهني للإدارة</a:t>
                      </a:r>
                    </a:p>
                  </a:txBody>
                  <a:tcPr marL="80189" marR="80189" marT="40094" marB="40094">
                    <a:solidFill>
                      <a:schemeClr val="bg1">
                        <a:lumMod val="85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85962541"/>
                  </a:ext>
                </a:extLst>
              </a:tr>
              <a:tr h="277320">
                <a:tc gridSpan="5">
                  <a:txBody>
                    <a:bodyPr/>
                    <a:lstStyle/>
                    <a:p>
                      <a:pPr algn="ctr" rtl="1"/>
                      <a:r>
                        <a:rPr lang="ar-SA" sz="1200" b="1" kern="1200" dirty="0">
                          <a:solidFill>
                            <a:srgbClr val="006666"/>
                          </a:solidFill>
                          <a:latin typeface="Sakkal Majalla" panose="02000000000000000000" pitchFamily="2" charset="-78"/>
                          <a:ea typeface="+mn-ea"/>
                          <a:cs typeface="Sakkal Majalla" panose="02000000000000000000" pitchFamily="2" charset="-78"/>
                        </a:rPr>
                        <a:t>الإدارة المعنية بتنفيذ ميزانية الجامعة المعتمدة من قبل وزارة المالية وفق المعايير والقواعد المحاسبية الحكومية، في ظل التعليمات الصادرة من الوزارة.</a:t>
                      </a:r>
                    </a:p>
                  </a:txBody>
                  <a:tcPr marL="80189" marR="80189" marT="40094" marB="40094">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382940562"/>
                  </a:ext>
                </a:extLst>
              </a:tr>
              <a:tr h="277320">
                <a:tc gridSpan="5">
                  <a:txBody>
                    <a:bodyPr/>
                    <a:lstStyle/>
                    <a:p>
                      <a:pPr algn="ctr" rtl="1"/>
                      <a:r>
                        <a:rPr lang="ar-SA" sz="1200" b="1" dirty="0">
                          <a:latin typeface="Sakkal Majalla" panose="02000000000000000000" pitchFamily="2" charset="-78"/>
                          <a:cs typeface="Sakkal Majalla" panose="02000000000000000000" pitchFamily="2" charset="-78"/>
                        </a:rPr>
                        <a:t>الرسالة</a:t>
                      </a:r>
                    </a:p>
                  </a:txBody>
                  <a:tcPr marL="80189" marR="80189" marT="40094" marB="40094">
                    <a:solidFill>
                      <a:schemeClr val="bg1">
                        <a:lumMod val="85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3403961588"/>
                  </a:ext>
                </a:extLst>
              </a:tr>
              <a:tr h="470108">
                <a:tc gridSpan="5">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dirty="0">
                          <a:solidFill>
                            <a:srgbClr val="006666"/>
                          </a:solidFill>
                          <a:latin typeface="Sakkal Majalla" panose="02000000000000000000" pitchFamily="2" charset="-78"/>
                          <a:cs typeface="Sakkal Majalla" panose="02000000000000000000" pitchFamily="2" charset="-78"/>
                        </a:rPr>
                        <a:t>العمل على تلبية احتياجات الجامعة الحالية والمستقبلية من الاعتمادات المالية في كافة المناشط، وتحقيق الاستفادة القصوى من الميزانية المعتمدة من خلال الرقابة على المصروفات والإيرادات، والوصول إلى أعلى درجات الجودة في تقديم خدماتنا من خلال تبسيط إجراءات العمل وتطويرها، والعمل على إنهاء الإجراءات المالية بسرعة ودقة باستخدام أحدث الأنظمة الإلكترونية وفقاً للنظم المحاسبية العالمية.</a:t>
                      </a:r>
                    </a:p>
                  </a:txBody>
                  <a:tcPr marL="80189" marR="80189" marT="40094" marB="40094">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327524011"/>
                  </a:ext>
                </a:extLst>
              </a:tr>
              <a:tr h="277320">
                <a:tc gridSpan="5">
                  <a:txBody>
                    <a:bodyPr/>
                    <a:lstStyle/>
                    <a:p>
                      <a:pPr algn="ctr" rtl="1"/>
                      <a:r>
                        <a:rPr lang="ar-SA" sz="1200" b="1" dirty="0">
                          <a:latin typeface="Sakkal Majalla" panose="02000000000000000000" pitchFamily="2" charset="-78"/>
                          <a:cs typeface="Sakkal Majalla" panose="02000000000000000000" pitchFamily="2" charset="-78"/>
                        </a:rPr>
                        <a:t>الرؤية</a:t>
                      </a:r>
                    </a:p>
                  </a:txBody>
                  <a:tcPr marL="80189" marR="80189" marT="40094" marB="40094">
                    <a:solidFill>
                      <a:schemeClr val="bg1">
                        <a:lumMod val="85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303769247"/>
                  </a:ext>
                </a:extLst>
              </a:tr>
              <a:tr h="277320">
                <a:tc gridSpan="5">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dirty="0">
                          <a:solidFill>
                            <a:srgbClr val="006666"/>
                          </a:solidFill>
                          <a:latin typeface="Sakkal Majalla" panose="02000000000000000000" pitchFamily="2" charset="-78"/>
                          <a:cs typeface="Sakkal Majalla" panose="02000000000000000000" pitchFamily="2" charset="-78"/>
                        </a:rPr>
                        <a:t>إيجاد بيئة عمل متطورة ومتميزة ذات ريادة، تقدم عملها وفقاً للمعايير المهنية بالاستخدام الأمثل للموارد المالية، بما يتناسب مع الأنظمة العامة.</a:t>
                      </a:r>
                    </a:p>
                  </a:txBody>
                  <a:tcPr marL="80189" marR="80189" marT="40094" marB="40094">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279935448"/>
                  </a:ext>
                </a:extLst>
              </a:tr>
              <a:tr h="277320">
                <a:tc gridSpan="5">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dirty="0">
                          <a:solidFill>
                            <a:schemeClr val="tx1"/>
                          </a:solidFill>
                          <a:latin typeface="Sakkal Majalla" panose="02000000000000000000" pitchFamily="2" charset="-78"/>
                          <a:cs typeface="Sakkal Majalla" panose="02000000000000000000" pitchFamily="2" charset="-78"/>
                        </a:rPr>
                        <a:t>القيم</a:t>
                      </a:r>
                    </a:p>
                  </a:txBody>
                  <a:tcPr marL="80189" marR="80189" marT="40094" marB="40094">
                    <a:solidFill>
                      <a:schemeClr val="bg1">
                        <a:lumMod val="85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3265464939"/>
                  </a:ext>
                </a:extLst>
              </a:tr>
              <a:tr h="277320">
                <a:tc gridSpan="5">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333333"/>
                          </a:solidFill>
                          <a:latin typeface="Sakkal Majalla" panose="02000000000000000000" pitchFamily="2" charset="-78"/>
                          <a:ea typeface="+mn-ea"/>
                          <a:cs typeface="Sakkal Majalla" panose="02000000000000000000" pitchFamily="2" charset="-78"/>
                        </a:rPr>
                        <a:t>الأمانة – التميز – الجودة – الصدق – التعاون</a:t>
                      </a:r>
                    </a:p>
                  </a:txBody>
                  <a:tcPr marL="80189" marR="80189" marT="40094" marB="40094">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161919309"/>
                  </a:ext>
                </a:extLst>
              </a:tr>
              <a:tr h="277320">
                <a:tc gridSpan="5">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dirty="0">
                          <a:solidFill>
                            <a:srgbClr val="006666"/>
                          </a:solidFill>
                          <a:latin typeface="Sakkal Majalla" panose="02000000000000000000" pitchFamily="2" charset="-78"/>
                          <a:cs typeface="Sakkal Majalla" panose="02000000000000000000" pitchFamily="2" charset="-78"/>
                        </a:rPr>
                        <a:t>الاهداف</a:t>
                      </a:r>
                    </a:p>
                  </a:txBody>
                  <a:tcPr marL="80189" marR="80189" marT="40094" marB="40094">
                    <a:solidFill>
                      <a:schemeClr val="bg1">
                        <a:lumMod val="85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3368334597"/>
                  </a:ext>
                </a:extLst>
              </a:tr>
              <a:tr h="662896">
                <a:tc gridSpan="5">
                  <a:txBody>
                    <a:bodyPr/>
                    <a:lstStyle/>
                    <a:p>
                      <a:pPr marL="0" algn="just" defTabSz="914400" rtl="1" eaLnBrk="1" latinLnBrk="0" hangingPunct="1">
                        <a:buFont typeface="Arial" panose="020B0604020202020204" pitchFamily="34" charset="0"/>
                        <a:buChar char="•"/>
                      </a:pPr>
                      <a:r>
                        <a:rPr lang="ar-SA" sz="1200" b="1" kern="1200" dirty="0">
                          <a:solidFill>
                            <a:srgbClr val="333333"/>
                          </a:solidFill>
                          <a:latin typeface="Sakkal Majalla" panose="02000000000000000000" pitchFamily="2" charset="-78"/>
                          <a:ea typeface="+mn-ea"/>
                          <a:cs typeface="Sakkal Majalla" panose="02000000000000000000" pitchFamily="2" charset="-78"/>
                        </a:rPr>
                        <a:t>تأهيل وتدريب العاملين بالإدارة بالمستوى الذي يمكنهم من تنفيذ الخطط المستقبلية.</a:t>
                      </a:r>
                    </a:p>
                    <a:p>
                      <a:pPr marL="0" algn="just" defTabSz="914400" rtl="1" eaLnBrk="1" latinLnBrk="0" hangingPunct="1">
                        <a:buFont typeface="Arial" panose="020B0604020202020204" pitchFamily="34" charset="0"/>
                        <a:buChar char="•"/>
                      </a:pPr>
                      <a:r>
                        <a:rPr lang="ar-SA" sz="1200" b="1" kern="1200" dirty="0">
                          <a:solidFill>
                            <a:srgbClr val="333333"/>
                          </a:solidFill>
                          <a:latin typeface="Sakkal Majalla" panose="02000000000000000000" pitchFamily="2" charset="-78"/>
                          <a:ea typeface="+mn-ea"/>
                          <a:cs typeface="Sakkal Majalla" panose="02000000000000000000" pitchFamily="2" charset="-78"/>
                        </a:rPr>
                        <a:t>تطوير النظام المحاسبي وتحسينه ليكون قادراً على استيعاب كل العمليات المالية.</a:t>
                      </a:r>
                    </a:p>
                    <a:p>
                      <a:pPr marL="0" algn="just" defTabSz="914400" rtl="1" eaLnBrk="1" latinLnBrk="0" hangingPunct="1">
                        <a:buFont typeface="Arial" panose="020B0604020202020204" pitchFamily="34" charset="0"/>
                        <a:buChar char="•"/>
                      </a:pPr>
                      <a:r>
                        <a:rPr lang="ar-SA" sz="1200" b="1" kern="1200" dirty="0">
                          <a:solidFill>
                            <a:srgbClr val="333333"/>
                          </a:solidFill>
                          <a:latin typeface="Sakkal Majalla" panose="02000000000000000000" pitchFamily="2" charset="-78"/>
                          <a:ea typeface="+mn-ea"/>
                          <a:cs typeface="Sakkal Majalla" panose="02000000000000000000" pitchFamily="2" charset="-78"/>
                        </a:rPr>
                        <a:t>الالتزام بإنجاز العمليات المالية وفق المعايير المهنية المتعارف عليها.</a:t>
                      </a:r>
                    </a:p>
                  </a:txBody>
                  <a:tcPr marL="80189" marR="80189" marT="40094" marB="40094">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791981170"/>
                  </a:ext>
                </a:extLst>
              </a:tr>
              <a:tr h="277320">
                <a:tc gridSpan="5">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006666"/>
                          </a:solidFill>
                          <a:latin typeface="Sakkal Majalla" panose="02000000000000000000" pitchFamily="2" charset="-78"/>
                          <a:ea typeface="+mn-ea"/>
                          <a:cs typeface="Sakkal Majalla" panose="02000000000000000000" pitchFamily="2" charset="-78"/>
                        </a:rPr>
                        <a:t>تعريف أيام و ساعات العمل اليومية</a:t>
                      </a:r>
                    </a:p>
                  </a:txBody>
                  <a:tcPr marL="80189" marR="80189" marT="40094" marB="40094" anchor="ctr">
                    <a:solidFill>
                      <a:schemeClr val="bg1">
                        <a:lumMod val="85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884486777"/>
                  </a:ext>
                </a:extLst>
              </a:tr>
              <a:tr h="277320">
                <a:tc gridSpan="5">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333333"/>
                          </a:solidFill>
                          <a:latin typeface="Sakkal Majalla" panose="02000000000000000000" pitchFamily="2" charset="-78"/>
                          <a:ea typeface="+mn-ea"/>
                          <a:cs typeface="Sakkal Majalla" panose="02000000000000000000" pitchFamily="2" charset="-78"/>
                        </a:rPr>
                        <a:t>يعمل بنظام وزارة الموارد البشرية خمسة ايام عمل من الاحد الى الخميس بإجمالي عدد الساعات المطبقة في نظام الموارد البشرية .</a:t>
                      </a:r>
                    </a:p>
                  </a:txBody>
                  <a:tcPr marL="80189" marR="80189" marT="40094" marB="40094" anchor="ctr">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933657095"/>
                  </a:ext>
                </a:extLst>
              </a:tr>
              <a:tr h="277320">
                <a:tc gridSpan="5">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006666"/>
                          </a:solidFill>
                          <a:latin typeface="Sakkal Majalla" panose="02000000000000000000" pitchFamily="2" charset="-78"/>
                          <a:ea typeface="+mn-ea"/>
                          <a:cs typeface="Sakkal Majalla" panose="02000000000000000000" pitchFamily="2" charset="-78"/>
                        </a:rPr>
                        <a:t>حصر المسميات الوظيفية في الإدارة</a:t>
                      </a:r>
                    </a:p>
                  </a:txBody>
                  <a:tcPr marL="80189" marR="80189" marT="40094" marB="40094" anchor="ctr">
                    <a:solidFill>
                      <a:schemeClr val="bg1">
                        <a:lumMod val="85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3917969289"/>
                  </a:ext>
                </a:extLst>
              </a:tr>
              <a:tr h="48197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333333"/>
                          </a:solidFill>
                          <a:latin typeface="Sakkal Majalla" panose="02000000000000000000" pitchFamily="2" charset="-78"/>
                          <a:ea typeface="+mn-ea"/>
                          <a:cs typeface="Sakkal Majalla" panose="02000000000000000000" pitchFamily="2" charset="-78"/>
                        </a:rPr>
                        <a:t>مدير الإدارة المالية</a:t>
                      </a: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333333"/>
                          </a:solidFill>
                          <a:latin typeface="Sakkal Majalla" panose="02000000000000000000" pitchFamily="2" charset="-78"/>
                          <a:ea typeface="+mn-ea"/>
                          <a:cs typeface="Sakkal Majalla" panose="02000000000000000000" pitchFamily="2" charset="-78"/>
                        </a:rPr>
                        <a:t>مساعد مدير الإدارة المالية لشؤون التدقيق</a:t>
                      </a: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333333"/>
                          </a:solidFill>
                          <a:latin typeface="Sakkal Majalla" panose="02000000000000000000" pitchFamily="2" charset="-78"/>
                          <a:ea typeface="+mn-ea"/>
                          <a:cs typeface="Sakkal Majalla" panose="02000000000000000000" pitchFamily="2" charset="-78"/>
                        </a:rPr>
                        <a:t>مساعد مدير الإدارة المالية لشؤون الحسابات</a:t>
                      </a: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333333"/>
                          </a:solidFill>
                          <a:latin typeface="Sakkal Majalla" panose="02000000000000000000" pitchFamily="2" charset="-78"/>
                          <a:ea typeface="+mn-ea"/>
                          <a:cs typeface="Sakkal Majalla" panose="02000000000000000000" pitchFamily="2" charset="-78"/>
                        </a:rPr>
                        <a:t>مساعد</a:t>
                      </a:r>
                      <a:r>
                        <a:rPr lang="ar-SA" sz="1200" b="1" kern="1200" baseline="0" dirty="0">
                          <a:solidFill>
                            <a:srgbClr val="333333"/>
                          </a:solidFill>
                          <a:latin typeface="Sakkal Majalla" panose="02000000000000000000" pitchFamily="2" charset="-78"/>
                          <a:ea typeface="+mn-ea"/>
                          <a:cs typeface="Sakkal Majalla" panose="02000000000000000000" pitchFamily="2" charset="-78"/>
                        </a:rPr>
                        <a:t>ة مدير الإدارة شطر الطالبات</a:t>
                      </a:r>
                      <a:endParaRPr lang="ar-SA" sz="1200" b="1" kern="1200" dirty="0">
                        <a:solidFill>
                          <a:srgbClr val="333333"/>
                        </a:solidFill>
                        <a:latin typeface="Sakkal Majalla" panose="02000000000000000000" pitchFamily="2" charset="-78"/>
                        <a:ea typeface="+mn-ea"/>
                        <a:cs typeface="Sakkal Majalla" panose="02000000000000000000" pitchFamily="2" charset="-78"/>
                      </a:endParaRP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333333"/>
                          </a:solidFill>
                          <a:latin typeface="Sakkal Majalla" panose="02000000000000000000" pitchFamily="2" charset="-78"/>
                          <a:ea typeface="+mn-ea"/>
                          <a:cs typeface="Sakkal Majalla" panose="02000000000000000000" pitchFamily="2" charset="-78"/>
                        </a:rPr>
                        <a:t>سكرتير</a:t>
                      </a:r>
                    </a:p>
                  </a:txBody>
                  <a:tcPr anchor="ctr">
                    <a:solidFill>
                      <a:schemeClr val="bg1"/>
                    </a:solidFill>
                  </a:tcPr>
                </a:tc>
                <a:extLst>
                  <a:ext uri="{0D108BD9-81ED-4DB2-BD59-A6C34878D82A}">
                    <a16:rowId xmlns:a16="http://schemas.microsoft.com/office/drawing/2014/main" val="574093966"/>
                  </a:ext>
                </a:extLst>
              </a:tr>
              <a:tr h="28918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noProof="0" dirty="0">
                          <a:solidFill>
                            <a:srgbClr val="333333"/>
                          </a:solidFill>
                          <a:latin typeface="Sakkal Majalla" panose="02000000000000000000" pitchFamily="2" charset="-78"/>
                          <a:ea typeface="+mn-ea"/>
                          <a:cs typeface="Sakkal Majalla" panose="02000000000000000000" pitchFamily="2" charset="-78"/>
                        </a:rPr>
                        <a:t>رئيس قسم الاتصالات</a:t>
                      </a: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noProof="0" dirty="0">
                          <a:solidFill>
                            <a:srgbClr val="333333"/>
                          </a:solidFill>
                          <a:latin typeface="Sakkal Majalla" panose="02000000000000000000" pitchFamily="2" charset="-78"/>
                          <a:ea typeface="+mn-ea"/>
                          <a:cs typeface="Sakkal Majalla" panose="02000000000000000000" pitchFamily="2" charset="-78"/>
                        </a:rPr>
                        <a:t>رئيس قسم التدقيق</a:t>
                      </a: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333333"/>
                          </a:solidFill>
                          <a:latin typeface="Sakkal Majalla" panose="02000000000000000000" pitchFamily="2" charset="-78"/>
                          <a:ea typeface="+mn-ea"/>
                          <a:cs typeface="Sakkal Majalla" panose="02000000000000000000" pitchFamily="2" charset="-78"/>
                        </a:rPr>
                        <a:t>رئيس قسم المحاسبة</a:t>
                      </a: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333333"/>
                          </a:solidFill>
                          <a:latin typeface="Sakkal Majalla" panose="02000000000000000000" pitchFamily="2" charset="-78"/>
                          <a:ea typeface="+mn-ea"/>
                          <a:cs typeface="Sakkal Majalla" panose="02000000000000000000" pitchFamily="2" charset="-78"/>
                        </a:rPr>
                        <a:t>رئيس قسم أوامر الدفع والشيكات</a:t>
                      </a: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333333"/>
                          </a:solidFill>
                          <a:latin typeface="Sakkal Majalla" panose="02000000000000000000" pitchFamily="2" charset="-78"/>
                          <a:ea typeface="+mn-ea"/>
                          <a:cs typeface="Sakkal Majalla" panose="02000000000000000000" pitchFamily="2" charset="-78"/>
                        </a:rPr>
                        <a:t>وحدة الارشيف</a:t>
                      </a:r>
                    </a:p>
                  </a:txBody>
                  <a:tcPr anchor="ctr">
                    <a:solidFill>
                      <a:schemeClr val="bg1"/>
                    </a:solidFill>
                  </a:tcPr>
                </a:tc>
                <a:extLst>
                  <a:ext uri="{0D108BD9-81ED-4DB2-BD59-A6C34878D82A}">
                    <a16:rowId xmlns:a16="http://schemas.microsoft.com/office/drawing/2014/main" val="1751689690"/>
                  </a:ext>
                </a:extLst>
              </a:tr>
              <a:tr h="28918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noProof="0" dirty="0">
                          <a:solidFill>
                            <a:srgbClr val="333333"/>
                          </a:solidFill>
                          <a:latin typeface="Sakkal Majalla" panose="02000000000000000000" pitchFamily="2" charset="-78"/>
                          <a:ea typeface="+mn-ea"/>
                          <a:cs typeface="Sakkal Majalla" panose="02000000000000000000" pitchFamily="2" charset="-78"/>
                        </a:rPr>
                        <a:t>موظف قسم الاتصالات</a:t>
                      </a: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noProof="0" dirty="0">
                          <a:solidFill>
                            <a:srgbClr val="333333"/>
                          </a:solidFill>
                          <a:latin typeface="Sakkal Majalla" panose="02000000000000000000" pitchFamily="2" charset="-78"/>
                          <a:ea typeface="+mn-ea"/>
                          <a:cs typeface="Sakkal Majalla" panose="02000000000000000000" pitchFamily="2" charset="-78"/>
                        </a:rPr>
                        <a:t>موظف قسم التدقيق</a:t>
                      </a: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333333"/>
                          </a:solidFill>
                          <a:latin typeface="Sakkal Majalla" panose="02000000000000000000" pitchFamily="2" charset="-78"/>
                          <a:ea typeface="+mn-ea"/>
                          <a:cs typeface="Sakkal Majalla" panose="02000000000000000000" pitchFamily="2" charset="-78"/>
                        </a:rPr>
                        <a:t>موظف قسم المحاسبة</a:t>
                      </a: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333333"/>
                          </a:solidFill>
                          <a:latin typeface="Sakkal Majalla" panose="02000000000000000000" pitchFamily="2" charset="-78"/>
                          <a:ea typeface="+mn-ea"/>
                          <a:cs typeface="Sakkal Majalla" panose="02000000000000000000" pitchFamily="2" charset="-78"/>
                        </a:rPr>
                        <a:t>موظف قسم الشيكات</a:t>
                      </a: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333333"/>
                          </a:solidFill>
                          <a:latin typeface="Sakkal Majalla" panose="02000000000000000000" pitchFamily="2" charset="-78"/>
                          <a:ea typeface="+mn-ea"/>
                          <a:cs typeface="Sakkal Majalla" panose="02000000000000000000" pitchFamily="2" charset="-78"/>
                        </a:rPr>
                        <a:t>موظف وحدة</a:t>
                      </a:r>
                      <a:r>
                        <a:rPr lang="ar-SA" sz="1200" b="1" kern="1200" baseline="0" dirty="0">
                          <a:solidFill>
                            <a:srgbClr val="333333"/>
                          </a:solidFill>
                          <a:latin typeface="Sakkal Majalla" panose="02000000000000000000" pitchFamily="2" charset="-78"/>
                          <a:ea typeface="+mn-ea"/>
                          <a:cs typeface="Sakkal Majalla" panose="02000000000000000000" pitchFamily="2" charset="-78"/>
                        </a:rPr>
                        <a:t> </a:t>
                      </a:r>
                      <a:r>
                        <a:rPr lang="ar-SA" sz="1200" b="1" kern="1200" dirty="0">
                          <a:solidFill>
                            <a:srgbClr val="333333"/>
                          </a:solidFill>
                          <a:latin typeface="Sakkal Majalla" panose="02000000000000000000" pitchFamily="2" charset="-78"/>
                          <a:ea typeface="+mn-ea"/>
                          <a:cs typeface="Sakkal Majalla" panose="02000000000000000000" pitchFamily="2" charset="-78"/>
                        </a:rPr>
                        <a:t>الارشيف</a:t>
                      </a:r>
                    </a:p>
                  </a:txBody>
                  <a:tcPr anchor="ctr">
                    <a:solidFill>
                      <a:schemeClr val="bg1"/>
                    </a:solidFill>
                  </a:tcPr>
                </a:tc>
                <a:extLst>
                  <a:ext uri="{0D108BD9-81ED-4DB2-BD59-A6C34878D82A}">
                    <a16:rowId xmlns:a16="http://schemas.microsoft.com/office/drawing/2014/main" val="1177700097"/>
                  </a:ext>
                </a:extLst>
              </a:tr>
            </a:tbl>
          </a:graphicData>
        </a:graphic>
      </p:graphicFrame>
      <p:grpSp>
        <p:nvGrpSpPr>
          <p:cNvPr id="10" name="مجموعة 9">
            <a:extLst>
              <a:ext uri="{FF2B5EF4-FFF2-40B4-BE49-F238E27FC236}">
                <a16:creationId xmlns:a16="http://schemas.microsoft.com/office/drawing/2014/main" id="{D3E4601A-C1B4-454A-9C8A-3B1B659083A3}"/>
              </a:ext>
            </a:extLst>
          </p:cNvPr>
          <p:cNvGrpSpPr/>
          <p:nvPr/>
        </p:nvGrpSpPr>
        <p:grpSpPr>
          <a:xfrm>
            <a:off x="5889319" y="0"/>
            <a:ext cx="4802494" cy="673100"/>
            <a:chOff x="5889319" y="0"/>
            <a:chExt cx="4802494" cy="673100"/>
          </a:xfrm>
        </p:grpSpPr>
        <p:sp>
          <p:nvSpPr>
            <p:cNvPr id="11" name="Rectangle 70">
              <a:extLst>
                <a:ext uri="{FF2B5EF4-FFF2-40B4-BE49-F238E27FC236}">
                  <a16:creationId xmlns:a16="http://schemas.microsoft.com/office/drawing/2014/main" id="{9827305A-EB8D-4D14-A62E-0CB49151B79B}"/>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السياسات</a:t>
              </a:r>
            </a:p>
          </p:txBody>
        </p:sp>
        <p:sp>
          <p:nvSpPr>
            <p:cNvPr id="12" name="مستطيل 11">
              <a:extLst>
                <a:ext uri="{FF2B5EF4-FFF2-40B4-BE49-F238E27FC236}">
                  <a16:creationId xmlns:a16="http://schemas.microsoft.com/office/drawing/2014/main" id="{F8309A9D-B2B7-420C-88E9-4886EBDCAD2C}"/>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a:extLst>
                <a:ext uri="{FF2B5EF4-FFF2-40B4-BE49-F238E27FC236}">
                  <a16:creationId xmlns:a16="http://schemas.microsoft.com/office/drawing/2014/main" id="{1DDEC7C8-7ED5-4C24-8B93-0A52051CEA5E}"/>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4" name="جدول 13">
            <a:extLst>
              <a:ext uri="{FF2B5EF4-FFF2-40B4-BE49-F238E27FC236}">
                <a16:creationId xmlns:a16="http://schemas.microsoft.com/office/drawing/2014/main" id="{2E3DEB36-25C2-4A7A-AB1C-DD499D47F978}"/>
              </a:ext>
            </a:extLst>
          </p:cNvPr>
          <p:cNvGraphicFramePr>
            <a:graphicFrameLocks noGrp="1"/>
          </p:cNvGraphicFramePr>
          <p:nvPr>
            <p:extLst>
              <p:ext uri="{D42A27DB-BD31-4B8C-83A1-F6EECF244321}">
                <p14:modId xmlns:p14="http://schemas.microsoft.com/office/powerpoint/2010/main" val="2846799760"/>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 </a:t>
                      </a:r>
                      <a:r>
                        <a:rPr lang="ar-SA" sz="1600" b="1" dirty="0">
                          <a:latin typeface="Sakkal Majalla" panose="02000000000000000000" pitchFamily="2" charset="-78"/>
                          <a:cs typeface="Sakkal Majalla" panose="02000000000000000000" pitchFamily="2" charset="-78"/>
                        </a:rPr>
                        <a:t>سياسة الإدارة المالية</a:t>
                      </a: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nchor="ctr"/>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nchor="ctr"/>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 -P</a:t>
                      </a:r>
                      <a:r>
                        <a:rPr lang="en-US" sz="3600" b="1" baseline="0" dirty="0">
                          <a:solidFill>
                            <a:srgbClr val="006666"/>
                          </a:solidFill>
                          <a:latin typeface="Sakkal Majalla" panose="02000000000000000000" pitchFamily="2" charset="-78"/>
                          <a:cs typeface="Sakkal Majalla" panose="02000000000000000000" pitchFamily="2" charset="-78"/>
                        </a:rPr>
                        <a:t> </a:t>
                      </a:r>
                      <a:r>
                        <a:rPr lang="en-US" sz="3600" b="1" dirty="0">
                          <a:solidFill>
                            <a:srgbClr val="006666"/>
                          </a:solidFill>
                          <a:latin typeface="Sakkal Majalla" panose="02000000000000000000" pitchFamily="2" charset="-78"/>
                          <a:cs typeface="Sakkal Majalla" panose="02000000000000000000" pitchFamily="2" charset="-78"/>
                        </a:rPr>
                        <a:t>–1</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nchor="ctr"/>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nchor="ctr"/>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spTree>
    <p:extLst>
      <p:ext uri="{BB962C8B-B14F-4D97-AF65-F5344CB8AC3E}">
        <p14:creationId xmlns:p14="http://schemas.microsoft.com/office/powerpoint/2010/main" val="1988755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5808475" y="907871"/>
          <a:ext cx="5650401" cy="800456"/>
        </p:xfrm>
        <a:graphic>
          <a:graphicData uri="http://schemas.openxmlformats.org/drawingml/2006/table">
            <a:tbl>
              <a:tblPr rtl="1" firstRow="1" bandRow="1">
                <a:tableStyleId>{5940675A-B579-460E-94D1-54222C63F5DA}</a:tableStyleId>
              </a:tblPr>
              <a:tblGrid>
                <a:gridCol w="1883467">
                  <a:extLst>
                    <a:ext uri="{9D8B030D-6E8A-4147-A177-3AD203B41FA5}">
                      <a16:colId xmlns:a16="http://schemas.microsoft.com/office/drawing/2014/main" val="3104789595"/>
                    </a:ext>
                  </a:extLst>
                </a:gridCol>
                <a:gridCol w="1883467">
                  <a:extLst>
                    <a:ext uri="{9D8B030D-6E8A-4147-A177-3AD203B41FA5}">
                      <a16:colId xmlns:a16="http://schemas.microsoft.com/office/drawing/2014/main" val="2549595565"/>
                    </a:ext>
                  </a:extLst>
                </a:gridCol>
                <a:gridCol w="1883467">
                  <a:extLst>
                    <a:ext uri="{9D8B030D-6E8A-4147-A177-3AD203B41FA5}">
                      <a16:colId xmlns:a16="http://schemas.microsoft.com/office/drawing/2014/main" val="1688891890"/>
                    </a:ext>
                  </a:extLst>
                </a:gridCol>
              </a:tblGrid>
              <a:tr h="227201">
                <a:tc gridSpan="2">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عنوان الوثيقة : </a:t>
                      </a:r>
                      <a:r>
                        <a:rPr lang="ar-SA" sz="1000" b="1" dirty="0">
                          <a:latin typeface="Sakkal Majalla" panose="02000000000000000000" pitchFamily="2" charset="-78"/>
                          <a:cs typeface="Sakkal Majalla" panose="02000000000000000000" pitchFamily="2" charset="-78"/>
                        </a:rPr>
                        <a:t>سياسة مركز الاتصالات الادارية</a:t>
                      </a: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0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27201">
                <a:tc>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تاريخ الاصدار </a:t>
                      </a:r>
                      <a:r>
                        <a:rPr lang="ar-SA" sz="1000" b="1" dirty="0">
                          <a:latin typeface="Sakkal Majalla" panose="02000000000000000000" pitchFamily="2" charset="-78"/>
                          <a:cs typeface="Sakkal Majalla" panose="02000000000000000000" pitchFamily="2" charset="-78"/>
                        </a:rPr>
                        <a:t>: 1443هـ</a:t>
                      </a:r>
                    </a:p>
                  </a:txBody>
                  <a:tcPr marL="80189" marR="80189" marT="40094" marB="40094" anchor="ctr"/>
                </a:tc>
                <a:tc>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تاريخ التفعيل </a:t>
                      </a:r>
                      <a:r>
                        <a:rPr lang="ar-SA" sz="1000" b="1" dirty="0">
                          <a:latin typeface="Sakkal Majalla" panose="02000000000000000000" pitchFamily="2" charset="-78"/>
                          <a:cs typeface="Sakkal Majalla" panose="02000000000000000000" pitchFamily="2" charset="-78"/>
                        </a:rPr>
                        <a:t>:1443هـ</a:t>
                      </a:r>
                    </a:p>
                  </a:txBody>
                  <a:tcPr marL="80189" marR="80189" marT="40094" marB="40094" anchor="ctr"/>
                </a:tc>
                <a:tc rowSpan="2">
                  <a:txBody>
                    <a:bodyPr/>
                    <a:lstStyle/>
                    <a:p>
                      <a:pPr algn="ctr" rtl="1"/>
                      <a:r>
                        <a:rPr lang="en-US" sz="3200" b="1" dirty="0">
                          <a:solidFill>
                            <a:srgbClr val="006666"/>
                          </a:solidFill>
                          <a:latin typeface="Sakkal Majalla" panose="02000000000000000000" pitchFamily="2" charset="-78"/>
                          <a:cs typeface="Sakkal Majalla" panose="02000000000000000000" pitchFamily="2" charset="-78"/>
                        </a:rPr>
                        <a:t>ACC -P</a:t>
                      </a:r>
                      <a:r>
                        <a:rPr lang="en-US" sz="3200" b="1" baseline="0" dirty="0">
                          <a:solidFill>
                            <a:srgbClr val="006666"/>
                          </a:solidFill>
                          <a:latin typeface="Sakkal Majalla" panose="02000000000000000000" pitchFamily="2" charset="-78"/>
                          <a:cs typeface="Sakkal Majalla" panose="02000000000000000000" pitchFamily="2" charset="-78"/>
                        </a:rPr>
                        <a:t> </a:t>
                      </a:r>
                      <a:r>
                        <a:rPr lang="en-US" sz="3200" b="1" dirty="0">
                          <a:solidFill>
                            <a:srgbClr val="006666"/>
                          </a:solidFill>
                          <a:latin typeface="Sakkal Majalla" panose="02000000000000000000" pitchFamily="2" charset="-78"/>
                          <a:cs typeface="Sakkal Majalla" panose="02000000000000000000" pitchFamily="2" charset="-78"/>
                        </a:rPr>
                        <a:t>–1</a:t>
                      </a:r>
                      <a:endParaRPr lang="ar-SA" sz="32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334119">
                <a:tc>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رقم الاصدار : </a:t>
                      </a:r>
                      <a:r>
                        <a:rPr lang="ar-SA" sz="1000" b="1" dirty="0">
                          <a:latin typeface="Sakkal Majalla" panose="02000000000000000000" pitchFamily="2" charset="-78"/>
                          <a:cs typeface="Sakkal Majalla" panose="02000000000000000000" pitchFamily="2" charset="-78"/>
                        </a:rPr>
                        <a:t>01</a:t>
                      </a:r>
                    </a:p>
                  </a:txBody>
                  <a:tcPr marL="80189" marR="80189" marT="40094" marB="40094" anchor="ctr"/>
                </a:tc>
                <a:tc>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تاريخ المراجعة : </a:t>
                      </a:r>
                      <a:r>
                        <a:rPr lang="ar-SA" sz="1000" b="1" dirty="0">
                          <a:latin typeface="Sakkal Majalla" panose="02000000000000000000" pitchFamily="2" charset="-78"/>
                          <a:cs typeface="Sakkal Majalla" panose="02000000000000000000" pitchFamily="2" charset="-78"/>
                        </a:rPr>
                        <a:t>1444هـ</a:t>
                      </a:r>
                    </a:p>
                  </a:txBody>
                  <a:tcPr marL="80189" marR="80189" marT="40094" marB="40094" anchor="ctr"/>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graphicFrame>
        <p:nvGraphicFramePr>
          <p:cNvPr id="7" name="جدول 6"/>
          <p:cNvGraphicFramePr>
            <a:graphicFrameLocks noGrp="1"/>
          </p:cNvGraphicFramePr>
          <p:nvPr>
            <p:extLst>
              <p:ext uri="{D42A27DB-BD31-4B8C-83A1-F6EECF244321}">
                <p14:modId xmlns:p14="http://schemas.microsoft.com/office/powerpoint/2010/main" val="454831569"/>
              </p:ext>
            </p:extLst>
          </p:nvPr>
        </p:nvGraphicFramePr>
        <p:xfrm>
          <a:off x="424336" y="3015179"/>
          <a:ext cx="9801903" cy="3645497"/>
        </p:xfrm>
        <a:graphic>
          <a:graphicData uri="http://schemas.openxmlformats.org/drawingml/2006/table">
            <a:tbl>
              <a:tblPr rtl="1" firstRow="1" bandRow="1">
                <a:tableStyleId>{5940675A-B579-460E-94D1-54222C63F5DA}</a:tableStyleId>
              </a:tblPr>
              <a:tblGrid>
                <a:gridCol w="3303370">
                  <a:extLst>
                    <a:ext uri="{9D8B030D-6E8A-4147-A177-3AD203B41FA5}">
                      <a16:colId xmlns:a16="http://schemas.microsoft.com/office/drawing/2014/main" val="940839901"/>
                    </a:ext>
                  </a:extLst>
                </a:gridCol>
                <a:gridCol w="3303370">
                  <a:extLst>
                    <a:ext uri="{9D8B030D-6E8A-4147-A177-3AD203B41FA5}">
                      <a16:colId xmlns:a16="http://schemas.microsoft.com/office/drawing/2014/main" val="164724917"/>
                    </a:ext>
                  </a:extLst>
                </a:gridCol>
                <a:gridCol w="3195163">
                  <a:extLst>
                    <a:ext uri="{9D8B030D-6E8A-4147-A177-3AD203B41FA5}">
                      <a16:colId xmlns:a16="http://schemas.microsoft.com/office/drawing/2014/main" val="2133112411"/>
                    </a:ext>
                  </a:extLst>
                </a:gridCol>
              </a:tblGrid>
              <a:tr h="265847">
                <a:tc gridSpan="3">
                  <a:txBody>
                    <a:bodyPr/>
                    <a:lstStyle/>
                    <a:p>
                      <a:pPr algn="ctr" rtl="1"/>
                      <a:r>
                        <a:rPr lang="ar-SA" sz="1200" b="1" dirty="0">
                          <a:latin typeface="Sakkal Majalla" panose="02000000000000000000" pitchFamily="2" charset="-78"/>
                          <a:cs typeface="Sakkal Majalla" panose="02000000000000000000" pitchFamily="2" charset="-78"/>
                        </a:rPr>
                        <a:t>العملاء</a:t>
                      </a:r>
                    </a:p>
                  </a:txBody>
                  <a:tcPr marL="80189" marR="80189" marT="40094" marB="40094">
                    <a:solidFill>
                      <a:schemeClr val="bg1">
                        <a:lumMod val="85000"/>
                      </a:schemeClr>
                    </a:solidFill>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85962541"/>
                  </a:ext>
                </a:extLst>
              </a:tr>
              <a:tr h="265847">
                <a:tc gridSpan="2">
                  <a:txBody>
                    <a:bodyPr/>
                    <a:lstStyle/>
                    <a:p>
                      <a:pPr algn="ctr" rtl="1"/>
                      <a:r>
                        <a:rPr lang="ar-SA" sz="1200" b="1" dirty="0">
                          <a:latin typeface="Sakkal Majalla" panose="02000000000000000000" pitchFamily="2" charset="-78"/>
                          <a:cs typeface="Sakkal Majalla" panose="02000000000000000000" pitchFamily="2" charset="-78"/>
                        </a:rPr>
                        <a:t>تعريف بقائمة العملاء الخارجيين</a:t>
                      </a:r>
                    </a:p>
                  </a:txBody>
                  <a:tcPr marL="80189" marR="80189" marT="40094" marB="40094">
                    <a:solidFill>
                      <a:schemeClr val="bg1">
                        <a:lumMod val="85000"/>
                      </a:schemeClr>
                    </a:solidFill>
                  </a:tcPr>
                </a:tc>
                <a:tc hMerge="1">
                  <a:txBody>
                    <a:bodyPr/>
                    <a:lstStyle/>
                    <a:p>
                      <a:pPr rtl="1"/>
                      <a:endParaRPr lang="ar-SA"/>
                    </a:p>
                  </a:txBody>
                  <a:tcPr/>
                </a:tc>
                <a:tc>
                  <a:txBody>
                    <a:bodyPr/>
                    <a:lstStyle/>
                    <a:p>
                      <a:pPr algn="ctr" rtl="1"/>
                      <a:r>
                        <a:rPr lang="ar-SA" sz="1200" b="1" dirty="0">
                          <a:latin typeface="Sakkal Majalla" panose="02000000000000000000" pitchFamily="2" charset="-78"/>
                          <a:cs typeface="Sakkal Majalla" panose="02000000000000000000" pitchFamily="2" charset="-78"/>
                        </a:rPr>
                        <a:t>تعريف بقائمة العملاء الداخليين</a:t>
                      </a:r>
                    </a:p>
                  </a:txBody>
                  <a:tcPr marL="80189" marR="80189" marT="40094" marB="40094">
                    <a:solidFill>
                      <a:schemeClr val="bg1">
                        <a:lumMod val="85000"/>
                      </a:schemeClr>
                    </a:solidFill>
                  </a:tcPr>
                </a:tc>
                <a:extLst>
                  <a:ext uri="{0D108BD9-81ED-4DB2-BD59-A6C34878D82A}">
                    <a16:rowId xmlns:a16="http://schemas.microsoft.com/office/drawing/2014/main" val="3325127322"/>
                  </a:ext>
                </a:extLst>
              </a:tr>
              <a:tr h="450659">
                <a:tc>
                  <a:txBody>
                    <a:bodyPr/>
                    <a:lstStyle/>
                    <a:p>
                      <a:pPr marL="0" indent="-108000" algn="just" rtl="1">
                        <a:lnSpc>
                          <a:spcPct val="100000"/>
                        </a:lnSpc>
                        <a:spcBef>
                          <a:spcPts val="0"/>
                        </a:spcBef>
                        <a:spcAft>
                          <a:spcPts val="0"/>
                        </a:spcAft>
                        <a:buFont typeface="Arial" panose="020B0604020202020204" pitchFamily="34" charset="0"/>
                        <a:buChar char="•"/>
                      </a:pPr>
                      <a:r>
                        <a:rPr lang="ar-SA" sz="1200" b="1" dirty="0">
                          <a:latin typeface="Sakkal Majalla" panose="02000000000000000000" pitchFamily="2" charset="-78"/>
                          <a:cs typeface="Sakkal Majalla" panose="02000000000000000000" pitchFamily="2" charset="-78"/>
                        </a:rPr>
                        <a:t>وزارة المالية</a:t>
                      </a:r>
                    </a:p>
                    <a:p>
                      <a:pPr marL="0" indent="-108000" algn="just" rtl="1">
                        <a:lnSpc>
                          <a:spcPct val="100000"/>
                        </a:lnSpc>
                        <a:spcBef>
                          <a:spcPts val="0"/>
                        </a:spcBef>
                        <a:spcAft>
                          <a:spcPts val="0"/>
                        </a:spcAft>
                        <a:buFont typeface="Arial" panose="020B0604020202020204" pitchFamily="34" charset="0"/>
                        <a:buChar char="•"/>
                      </a:pPr>
                      <a:r>
                        <a:rPr lang="ar-SA" sz="1200" b="1" dirty="0">
                          <a:latin typeface="Sakkal Majalla" panose="02000000000000000000" pitchFamily="2" charset="-78"/>
                          <a:cs typeface="Sakkal Majalla" panose="02000000000000000000" pitchFamily="2" charset="-78"/>
                        </a:rPr>
                        <a:t>البنك</a:t>
                      </a:r>
                      <a:r>
                        <a:rPr lang="ar-SA" sz="1200" b="1" baseline="0" dirty="0">
                          <a:latin typeface="Sakkal Majalla" panose="02000000000000000000" pitchFamily="2" charset="-78"/>
                          <a:cs typeface="Sakkal Majalla" panose="02000000000000000000" pitchFamily="2" charset="-78"/>
                        </a:rPr>
                        <a:t> المركزي السعودي والبنوك التجارية</a:t>
                      </a:r>
                    </a:p>
                  </a:txBody>
                  <a:tcPr>
                    <a:solidFill>
                      <a:schemeClr val="bg1"/>
                    </a:solidFill>
                  </a:tcPr>
                </a:tc>
                <a:tc>
                  <a:txBody>
                    <a:bodyPr/>
                    <a:lstStyle/>
                    <a:p>
                      <a:pPr marL="0" marR="0" indent="-1080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b="1" baseline="0" dirty="0">
                          <a:latin typeface="Sakkal Majalla" panose="02000000000000000000" pitchFamily="2" charset="-78"/>
                          <a:cs typeface="Sakkal Majalla" panose="02000000000000000000" pitchFamily="2" charset="-78"/>
                        </a:rPr>
                        <a:t>المؤسسات والجهات الحكومية</a:t>
                      </a:r>
                      <a:endParaRPr lang="ar-SA" sz="1200" b="1" dirty="0">
                        <a:latin typeface="Sakkal Majalla" panose="02000000000000000000" pitchFamily="2" charset="-78"/>
                        <a:cs typeface="Sakkal Majalla" panose="02000000000000000000" pitchFamily="2" charset="-78"/>
                      </a:endParaRPr>
                    </a:p>
                    <a:p>
                      <a:pPr marL="0" indent="-108000" algn="r" rtl="1">
                        <a:lnSpc>
                          <a:spcPct val="100000"/>
                        </a:lnSpc>
                        <a:spcBef>
                          <a:spcPts val="0"/>
                        </a:spcBef>
                        <a:spcAft>
                          <a:spcPts val="0"/>
                        </a:spcAft>
                        <a:buFont typeface="Arial" panose="020B0604020202020204" pitchFamily="34" charset="0"/>
                        <a:buChar char="•"/>
                      </a:pPr>
                      <a:r>
                        <a:rPr lang="ar-SA" sz="1200" b="1" dirty="0">
                          <a:latin typeface="Sakkal Majalla" panose="02000000000000000000" pitchFamily="2" charset="-78"/>
                          <a:cs typeface="Sakkal Majalla" panose="02000000000000000000" pitchFamily="2" charset="-78"/>
                        </a:rPr>
                        <a:t>الشركات الخاصة</a:t>
                      </a:r>
                      <a:r>
                        <a:rPr lang="ar-SA" sz="1200" b="1" baseline="0" dirty="0">
                          <a:latin typeface="Sakkal Majalla" panose="02000000000000000000" pitchFamily="2" charset="-78"/>
                          <a:cs typeface="Sakkal Majalla" panose="02000000000000000000" pitchFamily="2" charset="-78"/>
                        </a:rPr>
                        <a:t> المتعاقدة مع الجامعة</a:t>
                      </a:r>
                      <a:endParaRPr lang="ar-SA" sz="1200" b="1" dirty="0">
                        <a:latin typeface="Sakkal Majalla" panose="02000000000000000000" pitchFamily="2" charset="-78"/>
                        <a:cs typeface="Sakkal Majalla" panose="02000000000000000000" pitchFamily="2" charset="-78"/>
                      </a:endParaRPr>
                    </a:p>
                  </a:txBody>
                  <a:tcPr>
                    <a:solidFill>
                      <a:schemeClr val="bg1"/>
                    </a:solidFill>
                  </a:tcPr>
                </a:tc>
                <a:tc>
                  <a:txBody>
                    <a:bodyPr/>
                    <a:lstStyle/>
                    <a:p>
                      <a:pPr marL="0" indent="-108000" algn="r" rtl="1">
                        <a:lnSpc>
                          <a:spcPct val="100000"/>
                        </a:lnSpc>
                        <a:spcBef>
                          <a:spcPts val="0"/>
                        </a:spcBef>
                        <a:spcAft>
                          <a:spcPts val="0"/>
                        </a:spcAft>
                        <a:buFont typeface="Arial" panose="020B0604020202020204" pitchFamily="34" charset="0"/>
                        <a:buChar char="•"/>
                      </a:pPr>
                      <a:r>
                        <a:rPr lang="ar-SA" sz="1200" b="1" dirty="0">
                          <a:latin typeface="Sakkal Majalla" panose="02000000000000000000" pitchFamily="2" charset="-78"/>
                          <a:cs typeface="Sakkal Majalla" panose="02000000000000000000" pitchFamily="2" charset="-78"/>
                        </a:rPr>
                        <a:t>منسوبي الجامعة </a:t>
                      </a:r>
                    </a:p>
                    <a:p>
                      <a:pPr marL="0" indent="-108000" algn="r" rtl="1">
                        <a:lnSpc>
                          <a:spcPct val="100000"/>
                        </a:lnSpc>
                        <a:spcBef>
                          <a:spcPts val="0"/>
                        </a:spcBef>
                        <a:spcAft>
                          <a:spcPts val="0"/>
                        </a:spcAft>
                        <a:buFont typeface="Arial" panose="020B0604020202020204" pitchFamily="34" charset="0"/>
                        <a:buChar char="•"/>
                      </a:pPr>
                      <a:r>
                        <a:rPr lang="ar-SA" sz="1200" b="1" dirty="0">
                          <a:latin typeface="Sakkal Majalla" panose="02000000000000000000" pitchFamily="2" charset="-78"/>
                          <a:cs typeface="Sakkal Majalla" panose="02000000000000000000" pitchFamily="2" charset="-78"/>
                        </a:rPr>
                        <a:t>جميع</a:t>
                      </a:r>
                      <a:r>
                        <a:rPr lang="ar-SA" sz="1200" b="1" baseline="0" dirty="0">
                          <a:latin typeface="Sakkal Majalla" panose="02000000000000000000" pitchFamily="2" charset="-78"/>
                          <a:cs typeface="Sakkal Majalla" panose="02000000000000000000" pitchFamily="2" charset="-78"/>
                        </a:rPr>
                        <a:t> جهات الجامعة ذات العلاقة</a:t>
                      </a:r>
                      <a:endParaRPr lang="ar-SA" sz="1200" b="1" dirty="0">
                        <a:latin typeface="Sakkal Majalla" panose="02000000000000000000" pitchFamily="2" charset="-78"/>
                        <a:cs typeface="Sakkal Majalla" panose="02000000000000000000" pitchFamily="2" charset="-78"/>
                      </a:endParaRPr>
                    </a:p>
                  </a:txBody>
                  <a:tcPr marL="80189" marR="80189" marT="40094" marB="40094">
                    <a:solidFill>
                      <a:schemeClr val="bg1"/>
                    </a:solidFill>
                  </a:tcPr>
                </a:tc>
                <a:extLst>
                  <a:ext uri="{0D108BD9-81ED-4DB2-BD59-A6C34878D82A}">
                    <a16:rowId xmlns:a16="http://schemas.microsoft.com/office/drawing/2014/main" val="1252829355"/>
                  </a:ext>
                </a:extLst>
              </a:tr>
              <a:tr h="265847">
                <a:tc gridSpan="3">
                  <a:txBody>
                    <a:bodyPr/>
                    <a:lstStyle/>
                    <a:p>
                      <a:pPr algn="ctr" rtl="1"/>
                      <a:r>
                        <a:rPr lang="ar-SA" sz="1200" b="1" dirty="0">
                          <a:latin typeface="Sakkal Majalla" panose="02000000000000000000" pitchFamily="2" charset="-78"/>
                          <a:cs typeface="Sakkal Majalla" panose="02000000000000000000" pitchFamily="2" charset="-78"/>
                        </a:rPr>
                        <a:t>العمليات بالإدارة</a:t>
                      </a:r>
                    </a:p>
                  </a:txBody>
                  <a:tcPr marL="80189" marR="80189" marT="40094" marB="40094">
                    <a:solidFill>
                      <a:schemeClr val="bg1">
                        <a:lumMod val="85000"/>
                      </a:schemeClr>
                    </a:solidFill>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3403961588"/>
                  </a:ext>
                </a:extLst>
              </a:tr>
              <a:tr h="263980">
                <a:tc gridSpan="3">
                  <a:txBody>
                    <a:bodyPr/>
                    <a:lstStyle/>
                    <a:p>
                      <a:pPr marL="87313" marR="0" lvl="0" indent="-8731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b="1" kern="1200" dirty="0">
                          <a:solidFill>
                            <a:schemeClr val="tx1"/>
                          </a:solidFill>
                          <a:latin typeface="Sakkal Majalla" panose="02000000000000000000" pitchFamily="2" charset="-78"/>
                          <a:ea typeface="+mn-ea"/>
                          <a:cs typeface="Sakkal Majalla" panose="02000000000000000000" pitchFamily="2" charset="-78"/>
                        </a:rPr>
                        <a:t>تنفيذ ميزانية الجامعة المعتمدة من قبل وزارة المالية وفق المعايير والقواعد المحاسبية الحكومية في ظل التعليمات الصادرة من الوزارة</a:t>
                      </a:r>
                    </a:p>
                  </a:txBody>
                  <a:tcPr marL="80189" marR="80189" marT="40094" marB="40094">
                    <a:solidFill>
                      <a:schemeClr val="bg1"/>
                    </a:solidFill>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327524011"/>
                  </a:ext>
                </a:extLst>
              </a:tr>
              <a:tr h="265847">
                <a:tc gridSpan="3">
                  <a:txBody>
                    <a:bodyPr/>
                    <a:lstStyle/>
                    <a:p>
                      <a:pPr algn="ctr" rtl="1"/>
                      <a:r>
                        <a:rPr lang="ar-SA" sz="1200" b="1" dirty="0">
                          <a:latin typeface="Sakkal Majalla" panose="02000000000000000000" pitchFamily="2" charset="-78"/>
                          <a:cs typeface="Sakkal Majalla" panose="02000000000000000000" pitchFamily="2" charset="-78"/>
                        </a:rPr>
                        <a:t>السياسات</a:t>
                      </a:r>
                    </a:p>
                  </a:txBody>
                  <a:tcPr marL="80189" marR="80189" marT="40094" marB="40094">
                    <a:solidFill>
                      <a:schemeClr val="bg1">
                        <a:lumMod val="85000"/>
                      </a:schemeClr>
                    </a:solidFill>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303769247"/>
                  </a:ext>
                </a:extLst>
              </a:tr>
              <a:tr h="265847">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200" b="1" dirty="0">
                          <a:solidFill>
                            <a:srgbClr val="006666"/>
                          </a:solidFill>
                          <a:latin typeface="Sakkal Majalla" panose="02000000000000000000" pitchFamily="2" charset="-78"/>
                          <a:cs typeface="Sakkal Majalla" panose="02000000000000000000" pitchFamily="2" charset="-78"/>
                        </a:rPr>
                        <a:t>FA-P-1</a:t>
                      </a:r>
                    </a:p>
                  </a:txBody>
                  <a:tcPr marL="80189" marR="80189" marT="40094" marB="40094">
                    <a:solidFill>
                      <a:schemeClr val="bg1"/>
                    </a:solidFill>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279935448"/>
                  </a:ext>
                </a:extLst>
              </a:tr>
              <a:tr h="265847">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dirty="0">
                          <a:solidFill>
                            <a:schemeClr val="tx1"/>
                          </a:solidFill>
                          <a:latin typeface="Sakkal Majalla" panose="02000000000000000000" pitchFamily="2" charset="-78"/>
                          <a:cs typeface="Sakkal Majalla" panose="02000000000000000000" pitchFamily="2" charset="-78"/>
                        </a:rPr>
                        <a:t>الوصوف الوظيفية</a:t>
                      </a:r>
                    </a:p>
                  </a:txBody>
                  <a:tcPr marL="80189" marR="80189" marT="40094" marB="40094">
                    <a:solidFill>
                      <a:schemeClr val="bg1">
                        <a:lumMod val="85000"/>
                      </a:schemeClr>
                    </a:solidFill>
                  </a:tcPr>
                </a:tc>
                <a:tc hMerge="1">
                  <a:txBody>
                    <a:bodyPr/>
                    <a:lstStyle/>
                    <a:p>
                      <a:pPr rtl="1"/>
                      <a:endParaRPr lang="ar-SA"/>
                    </a:p>
                  </a:txBody>
                  <a:tcPr/>
                </a:tc>
                <a:tc hMerge="1">
                  <a:txBody>
                    <a:bodyPr/>
                    <a:lstStyle/>
                    <a:p>
                      <a:pPr rtl="1"/>
                      <a:endParaRPr lang="ar-SA" dirty="0"/>
                    </a:p>
                  </a:txBody>
                  <a:tcPr/>
                </a:tc>
                <a:extLst>
                  <a:ext uri="{0D108BD9-81ED-4DB2-BD59-A6C34878D82A}">
                    <a16:rowId xmlns:a16="http://schemas.microsoft.com/office/drawing/2014/main" val="3265464939"/>
                  </a:ext>
                </a:extLst>
              </a:tr>
              <a:tr h="265847">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200" b="1" dirty="0">
                          <a:solidFill>
                            <a:srgbClr val="006666"/>
                          </a:solidFill>
                          <a:latin typeface="Sakkal Majalla" panose="02000000000000000000" pitchFamily="2" charset="-78"/>
                          <a:cs typeface="Sakkal Majalla" panose="02000000000000000000" pitchFamily="2" charset="-78"/>
                        </a:rPr>
                        <a:t>FA-J-</a:t>
                      </a:r>
                      <a:r>
                        <a:rPr lang="en-US" sz="1200" b="1" baseline="0" dirty="0">
                          <a:solidFill>
                            <a:srgbClr val="006666"/>
                          </a:solidFill>
                          <a:latin typeface="Sakkal Majalla" panose="02000000000000000000" pitchFamily="2" charset="-78"/>
                          <a:cs typeface="Sakkal Majalla" panose="02000000000000000000" pitchFamily="2" charset="-78"/>
                        </a:rPr>
                        <a:t>15</a:t>
                      </a:r>
                      <a:r>
                        <a:rPr lang="ar-SA" sz="1200" b="1" baseline="0" dirty="0">
                          <a:solidFill>
                            <a:srgbClr val="006666"/>
                          </a:solidFill>
                          <a:latin typeface="Sakkal Majalla" panose="02000000000000000000" pitchFamily="2" charset="-78"/>
                          <a:cs typeface="Sakkal Majalla" panose="02000000000000000000" pitchFamily="2" charset="-78"/>
                        </a:rPr>
                        <a:t> </a:t>
                      </a:r>
                      <a:r>
                        <a:rPr lang="en-US" sz="1200" b="1" dirty="0">
                          <a:solidFill>
                            <a:srgbClr val="006666"/>
                          </a:solidFill>
                          <a:latin typeface="Sakkal Majalla" panose="02000000000000000000" pitchFamily="2" charset="-78"/>
                          <a:cs typeface="Sakkal Majalla" panose="02000000000000000000" pitchFamily="2" charset="-78"/>
                        </a:rPr>
                        <a:t>FA-J-</a:t>
                      </a:r>
                      <a:r>
                        <a:rPr lang="en-US" sz="1200" b="1" baseline="0" dirty="0">
                          <a:solidFill>
                            <a:srgbClr val="006666"/>
                          </a:solidFill>
                          <a:latin typeface="Sakkal Majalla" panose="02000000000000000000" pitchFamily="2" charset="-78"/>
                          <a:cs typeface="Sakkal Majalla" panose="02000000000000000000" pitchFamily="2" charset="-78"/>
                        </a:rPr>
                        <a:t>14</a:t>
                      </a:r>
                      <a:r>
                        <a:rPr lang="ar-SA" sz="1200" b="1" baseline="0" dirty="0">
                          <a:solidFill>
                            <a:srgbClr val="006666"/>
                          </a:solidFill>
                          <a:latin typeface="Sakkal Majalla" panose="02000000000000000000" pitchFamily="2" charset="-78"/>
                          <a:cs typeface="Sakkal Majalla" panose="02000000000000000000" pitchFamily="2" charset="-78"/>
                        </a:rPr>
                        <a:t> </a:t>
                      </a:r>
                      <a:r>
                        <a:rPr lang="en-US" sz="1200" b="1" dirty="0">
                          <a:solidFill>
                            <a:srgbClr val="006666"/>
                          </a:solidFill>
                          <a:latin typeface="Sakkal Majalla" panose="02000000000000000000" pitchFamily="2" charset="-78"/>
                          <a:cs typeface="Sakkal Majalla" panose="02000000000000000000" pitchFamily="2" charset="-78"/>
                        </a:rPr>
                        <a:t>FA-J-</a:t>
                      </a:r>
                      <a:r>
                        <a:rPr lang="en-US" sz="1200" b="1" baseline="0" dirty="0">
                          <a:solidFill>
                            <a:srgbClr val="006666"/>
                          </a:solidFill>
                          <a:latin typeface="Sakkal Majalla" panose="02000000000000000000" pitchFamily="2" charset="-78"/>
                          <a:cs typeface="Sakkal Majalla" panose="02000000000000000000" pitchFamily="2" charset="-78"/>
                        </a:rPr>
                        <a:t>13</a:t>
                      </a:r>
                      <a:r>
                        <a:rPr lang="ar-SA" sz="1200" b="1" baseline="0" dirty="0">
                          <a:solidFill>
                            <a:srgbClr val="006666"/>
                          </a:solidFill>
                          <a:latin typeface="Sakkal Majalla" panose="02000000000000000000" pitchFamily="2" charset="-78"/>
                          <a:cs typeface="Sakkal Majalla" panose="02000000000000000000" pitchFamily="2" charset="-78"/>
                        </a:rPr>
                        <a:t> </a:t>
                      </a:r>
                      <a:r>
                        <a:rPr lang="en-US" sz="1200" b="1" dirty="0">
                          <a:solidFill>
                            <a:srgbClr val="006666"/>
                          </a:solidFill>
                          <a:latin typeface="Sakkal Majalla" panose="02000000000000000000" pitchFamily="2" charset="-78"/>
                          <a:cs typeface="Sakkal Majalla" panose="02000000000000000000" pitchFamily="2" charset="-78"/>
                        </a:rPr>
                        <a:t>FA-J-</a:t>
                      </a:r>
                      <a:r>
                        <a:rPr lang="en-US" sz="1200" b="1" baseline="0" dirty="0">
                          <a:solidFill>
                            <a:srgbClr val="006666"/>
                          </a:solidFill>
                          <a:latin typeface="Sakkal Majalla" panose="02000000000000000000" pitchFamily="2" charset="-78"/>
                          <a:cs typeface="Sakkal Majalla" panose="02000000000000000000" pitchFamily="2" charset="-78"/>
                        </a:rPr>
                        <a:t>12</a:t>
                      </a:r>
                      <a:r>
                        <a:rPr lang="ar-SA" sz="1200" b="1" baseline="0" dirty="0">
                          <a:solidFill>
                            <a:srgbClr val="006666"/>
                          </a:solidFill>
                          <a:latin typeface="Sakkal Majalla" panose="02000000000000000000" pitchFamily="2" charset="-78"/>
                          <a:cs typeface="Sakkal Majalla" panose="02000000000000000000" pitchFamily="2" charset="-78"/>
                        </a:rPr>
                        <a:t> </a:t>
                      </a:r>
                      <a:r>
                        <a:rPr lang="en-US" sz="1200" b="1" dirty="0">
                          <a:solidFill>
                            <a:srgbClr val="006666"/>
                          </a:solidFill>
                          <a:latin typeface="Sakkal Majalla" panose="02000000000000000000" pitchFamily="2" charset="-78"/>
                          <a:cs typeface="Sakkal Majalla" panose="02000000000000000000" pitchFamily="2" charset="-78"/>
                        </a:rPr>
                        <a:t>FA-J-</a:t>
                      </a:r>
                      <a:r>
                        <a:rPr lang="en-US" sz="1200" b="1" baseline="0" dirty="0">
                          <a:solidFill>
                            <a:srgbClr val="006666"/>
                          </a:solidFill>
                          <a:latin typeface="Sakkal Majalla" panose="02000000000000000000" pitchFamily="2" charset="-78"/>
                          <a:cs typeface="Sakkal Majalla" panose="02000000000000000000" pitchFamily="2" charset="-78"/>
                        </a:rPr>
                        <a:t>11</a:t>
                      </a:r>
                      <a:r>
                        <a:rPr lang="ar-SA" sz="1200" b="1" baseline="0" dirty="0">
                          <a:solidFill>
                            <a:srgbClr val="006666"/>
                          </a:solidFill>
                          <a:latin typeface="Sakkal Majalla" panose="02000000000000000000" pitchFamily="2" charset="-78"/>
                          <a:cs typeface="Sakkal Majalla" panose="02000000000000000000" pitchFamily="2" charset="-78"/>
                        </a:rPr>
                        <a:t> </a:t>
                      </a:r>
                      <a:r>
                        <a:rPr lang="en-US" sz="1200" b="1" dirty="0">
                          <a:solidFill>
                            <a:srgbClr val="006666"/>
                          </a:solidFill>
                          <a:latin typeface="Sakkal Majalla" panose="02000000000000000000" pitchFamily="2" charset="-78"/>
                          <a:cs typeface="Sakkal Majalla" panose="02000000000000000000" pitchFamily="2" charset="-78"/>
                        </a:rPr>
                        <a:t>FA-J-</a:t>
                      </a:r>
                      <a:r>
                        <a:rPr lang="en-US" sz="1200" b="1" baseline="0" dirty="0">
                          <a:solidFill>
                            <a:srgbClr val="006666"/>
                          </a:solidFill>
                          <a:latin typeface="Sakkal Majalla" panose="02000000000000000000" pitchFamily="2" charset="-78"/>
                          <a:cs typeface="Sakkal Majalla" panose="02000000000000000000" pitchFamily="2" charset="-78"/>
                        </a:rPr>
                        <a:t>10</a:t>
                      </a:r>
                      <a:r>
                        <a:rPr lang="ar-SA" sz="1200" b="1" baseline="0" dirty="0">
                          <a:solidFill>
                            <a:srgbClr val="006666"/>
                          </a:solidFill>
                          <a:latin typeface="Sakkal Majalla" panose="02000000000000000000" pitchFamily="2" charset="-78"/>
                          <a:cs typeface="Sakkal Majalla" panose="02000000000000000000" pitchFamily="2" charset="-78"/>
                        </a:rPr>
                        <a:t> </a:t>
                      </a:r>
                      <a:r>
                        <a:rPr lang="en-US" sz="1200" b="1" dirty="0">
                          <a:solidFill>
                            <a:srgbClr val="006666"/>
                          </a:solidFill>
                          <a:latin typeface="Sakkal Majalla" panose="02000000000000000000" pitchFamily="2" charset="-78"/>
                          <a:cs typeface="Sakkal Majalla" panose="02000000000000000000" pitchFamily="2" charset="-78"/>
                        </a:rPr>
                        <a:t>FA-J-</a:t>
                      </a:r>
                      <a:r>
                        <a:rPr lang="en-US" sz="1200" b="1" baseline="0" dirty="0">
                          <a:solidFill>
                            <a:srgbClr val="006666"/>
                          </a:solidFill>
                          <a:latin typeface="Sakkal Majalla" panose="02000000000000000000" pitchFamily="2" charset="-78"/>
                          <a:cs typeface="Sakkal Majalla" panose="02000000000000000000" pitchFamily="2" charset="-78"/>
                        </a:rPr>
                        <a:t>9</a:t>
                      </a:r>
                      <a:r>
                        <a:rPr lang="ar-SA" sz="1200" b="1" baseline="0" dirty="0">
                          <a:solidFill>
                            <a:srgbClr val="006666"/>
                          </a:solidFill>
                          <a:latin typeface="Sakkal Majalla" panose="02000000000000000000" pitchFamily="2" charset="-78"/>
                          <a:cs typeface="Sakkal Majalla" panose="02000000000000000000" pitchFamily="2" charset="-78"/>
                        </a:rPr>
                        <a:t> </a:t>
                      </a:r>
                      <a:r>
                        <a:rPr lang="en-US" sz="1200" b="1" dirty="0">
                          <a:solidFill>
                            <a:srgbClr val="006666"/>
                          </a:solidFill>
                          <a:latin typeface="Sakkal Majalla" panose="02000000000000000000" pitchFamily="2" charset="-78"/>
                          <a:cs typeface="Sakkal Majalla" panose="02000000000000000000" pitchFamily="2" charset="-78"/>
                        </a:rPr>
                        <a:t>FA-J-</a:t>
                      </a:r>
                      <a:r>
                        <a:rPr lang="en-US" sz="1200" b="1" baseline="0" dirty="0">
                          <a:solidFill>
                            <a:srgbClr val="006666"/>
                          </a:solidFill>
                          <a:latin typeface="Sakkal Majalla" panose="02000000000000000000" pitchFamily="2" charset="-78"/>
                          <a:cs typeface="Sakkal Majalla" panose="02000000000000000000" pitchFamily="2" charset="-78"/>
                        </a:rPr>
                        <a:t>8</a:t>
                      </a:r>
                      <a:r>
                        <a:rPr lang="ar-SA" sz="1200" b="1" baseline="0" dirty="0">
                          <a:solidFill>
                            <a:srgbClr val="006666"/>
                          </a:solidFill>
                          <a:latin typeface="Sakkal Majalla" panose="02000000000000000000" pitchFamily="2" charset="-78"/>
                          <a:cs typeface="Sakkal Majalla" panose="02000000000000000000" pitchFamily="2" charset="-78"/>
                        </a:rPr>
                        <a:t> </a:t>
                      </a:r>
                      <a:r>
                        <a:rPr lang="en-US" sz="1200" b="1" dirty="0">
                          <a:solidFill>
                            <a:srgbClr val="006666"/>
                          </a:solidFill>
                          <a:latin typeface="Sakkal Majalla" panose="02000000000000000000" pitchFamily="2" charset="-78"/>
                          <a:cs typeface="Sakkal Majalla" panose="02000000000000000000" pitchFamily="2" charset="-78"/>
                        </a:rPr>
                        <a:t>FA-J-</a:t>
                      </a:r>
                      <a:r>
                        <a:rPr lang="en-US" sz="1200" b="1" baseline="0" dirty="0">
                          <a:solidFill>
                            <a:srgbClr val="006666"/>
                          </a:solidFill>
                          <a:latin typeface="Sakkal Majalla" panose="02000000000000000000" pitchFamily="2" charset="-78"/>
                          <a:cs typeface="Sakkal Majalla" panose="02000000000000000000" pitchFamily="2" charset="-78"/>
                        </a:rPr>
                        <a:t>7</a:t>
                      </a:r>
                      <a:r>
                        <a:rPr lang="ar-SA" sz="1200" b="1" baseline="0" dirty="0">
                          <a:solidFill>
                            <a:srgbClr val="006666"/>
                          </a:solidFill>
                          <a:latin typeface="Sakkal Majalla" panose="02000000000000000000" pitchFamily="2" charset="-78"/>
                          <a:cs typeface="Sakkal Majalla" panose="02000000000000000000" pitchFamily="2" charset="-78"/>
                        </a:rPr>
                        <a:t> </a:t>
                      </a:r>
                      <a:r>
                        <a:rPr lang="en-US" sz="1200" b="1" dirty="0">
                          <a:solidFill>
                            <a:srgbClr val="006666"/>
                          </a:solidFill>
                          <a:latin typeface="Sakkal Majalla" panose="02000000000000000000" pitchFamily="2" charset="-78"/>
                          <a:cs typeface="Sakkal Majalla" panose="02000000000000000000" pitchFamily="2" charset="-78"/>
                        </a:rPr>
                        <a:t>FA-J-</a:t>
                      </a:r>
                      <a:r>
                        <a:rPr lang="en-US" sz="1200" b="1" baseline="0" dirty="0">
                          <a:solidFill>
                            <a:srgbClr val="006666"/>
                          </a:solidFill>
                          <a:latin typeface="Sakkal Majalla" panose="02000000000000000000" pitchFamily="2" charset="-78"/>
                          <a:cs typeface="Sakkal Majalla" panose="02000000000000000000" pitchFamily="2" charset="-78"/>
                        </a:rPr>
                        <a:t>6</a:t>
                      </a:r>
                      <a:r>
                        <a:rPr lang="ar-SA" sz="1200" b="1" baseline="0" dirty="0">
                          <a:solidFill>
                            <a:srgbClr val="006666"/>
                          </a:solidFill>
                          <a:latin typeface="Sakkal Majalla" panose="02000000000000000000" pitchFamily="2" charset="-78"/>
                          <a:cs typeface="Sakkal Majalla" panose="02000000000000000000" pitchFamily="2" charset="-78"/>
                        </a:rPr>
                        <a:t> </a:t>
                      </a:r>
                      <a:r>
                        <a:rPr lang="en-US" sz="1200" b="1" dirty="0">
                          <a:solidFill>
                            <a:srgbClr val="006666"/>
                          </a:solidFill>
                          <a:latin typeface="Sakkal Majalla" panose="02000000000000000000" pitchFamily="2" charset="-78"/>
                          <a:cs typeface="Sakkal Majalla" panose="02000000000000000000" pitchFamily="2" charset="-78"/>
                        </a:rPr>
                        <a:t>FA-J-</a:t>
                      </a:r>
                      <a:r>
                        <a:rPr lang="en-US" sz="1200" b="1" baseline="0" dirty="0">
                          <a:solidFill>
                            <a:srgbClr val="006666"/>
                          </a:solidFill>
                          <a:latin typeface="Sakkal Majalla" panose="02000000000000000000" pitchFamily="2" charset="-78"/>
                          <a:cs typeface="Sakkal Majalla" panose="02000000000000000000" pitchFamily="2" charset="-78"/>
                        </a:rPr>
                        <a:t>5</a:t>
                      </a:r>
                      <a:r>
                        <a:rPr lang="ar-SA" sz="1200" b="1" baseline="0" dirty="0">
                          <a:solidFill>
                            <a:srgbClr val="006666"/>
                          </a:solidFill>
                          <a:latin typeface="Sakkal Majalla" panose="02000000000000000000" pitchFamily="2" charset="-78"/>
                          <a:cs typeface="Sakkal Majalla" panose="02000000000000000000" pitchFamily="2" charset="-78"/>
                        </a:rPr>
                        <a:t> </a:t>
                      </a:r>
                      <a:r>
                        <a:rPr lang="en-US" sz="1200" b="1" dirty="0">
                          <a:solidFill>
                            <a:srgbClr val="006666"/>
                          </a:solidFill>
                          <a:latin typeface="Sakkal Majalla" panose="02000000000000000000" pitchFamily="2" charset="-78"/>
                          <a:cs typeface="Sakkal Majalla" panose="02000000000000000000" pitchFamily="2" charset="-78"/>
                        </a:rPr>
                        <a:t>FA-J-</a:t>
                      </a:r>
                      <a:r>
                        <a:rPr lang="en-US" sz="1200" b="1" baseline="0" dirty="0">
                          <a:solidFill>
                            <a:srgbClr val="006666"/>
                          </a:solidFill>
                          <a:latin typeface="Sakkal Majalla" panose="02000000000000000000" pitchFamily="2" charset="-78"/>
                          <a:cs typeface="Sakkal Majalla" panose="02000000000000000000" pitchFamily="2" charset="-78"/>
                        </a:rPr>
                        <a:t>4</a:t>
                      </a:r>
                      <a:r>
                        <a:rPr lang="ar-SA" sz="1200" b="1" baseline="0" dirty="0">
                          <a:solidFill>
                            <a:srgbClr val="006666"/>
                          </a:solidFill>
                          <a:latin typeface="Sakkal Majalla" panose="02000000000000000000" pitchFamily="2" charset="-78"/>
                          <a:cs typeface="Sakkal Majalla" panose="02000000000000000000" pitchFamily="2" charset="-78"/>
                        </a:rPr>
                        <a:t> </a:t>
                      </a:r>
                      <a:r>
                        <a:rPr lang="en-US" sz="1200" b="1" dirty="0">
                          <a:solidFill>
                            <a:srgbClr val="006666"/>
                          </a:solidFill>
                          <a:latin typeface="Sakkal Majalla" panose="02000000000000000000" pitchFamily="2" charset="-78"/>
                          <a:cs typeface="Sakkal Majalla" panose="02000000000000000000" pitchFamily="2" charset="-78"/>
                        </a:rPr>
                        <a:t>Fv-J-</a:t>
                      </a:r>
                      <a:r>
                        <a:rPr lang="en-US" sz="1200" b="1" baseline="0" dirty="0">
                          <a:solidFill>
                            <a:srgbClr val="006666"/>
                          </a:solidFill>
                          <a:latin typeface="Sakkal Majalla" panose="02000000000000000000" pitchFamily="2" charset="-78"/>
                          <a:cs typeface="Sakkal Majalla" panose="02000000000000000000" pitchFamily="2" charset="-78"/>
                        </a:rPr>
                        <a:t>3</a:t>
                      </a:r>
                      <a:r>
                        <a:rPr lang="ar-SA" sz="1200" b="1" baseline="0" dirty="0">
                          <a:solidFill>
                            <a:srgbClr val="006666"/>
                          </a:solidFill>
                          <a:latin typeface="Sakkal Majalla" panose="02000000000000000000" pitchFamily="2" charset="-78"/>
                          <a:cs typeface="Sakkal Majalla" panose="02000000000000000000" pitchFamily="2" charset="-78"/>
                        </a:rPr>
                        <a:t> </a:t>
                      </a:r>
                      <a:r>
                        <a:rPr lang="en-US" sz="1200" b="1" dirty="0">
                          <a:solidFill>
                            <a:srgbClr val="006666"/>
                          </a:solidFill>
                          <a:latin typeface="Sakkal Majalla" panose="02000000000000000000" pitchFamily="2" charset="-78"/>
                          <a:cs typeface="Sakkal Majalla" panose="02000000000000000000" pitchFamily="2" charset="-78"/>
                        </a:rPr>
                        <a:t>FA-J-</a:t>
                      </a:r>
                      <a:r>
                        <a:rPr lang="en-US" sz="1200" b="1" baseline="0" dirty="0">
                          <a:solidFill>
                            <a:srgbClr val="006666"/>
                          </a:solidFill>
                          <a:latin typeface="Sakkal Majalla" panose="02000000000000000000" pitchFamily="2" charset="-78"/>
                          <a:cs typeface="Sakkal Majalla" panose="02000000000000000000" pitchFamily="2" charset="-78"/>
                        </a:rPr>
                        <a:t>2</a:t>
                      </a:r>
                      <a:r>
                        <a:rPr lang="ar-SA" sz="1200" b="1" baseline="0" dirty="0">
                          <a:solidFill>
                            <a:srgbClr val="006666"/>
                          </a:solidFill>
                          <a:latin typeface="Sakkal Majalla" panose="02000000000000000000" pitchFamily="2" charset="-78"/>
                          <a:cs typeface="Sakkal Majalla" panose="02000000000000000000" pitchFamily="2" charset="-78"/>
                        </a:rPr>
                        <a:t> </a:t>
                      </a:r>
                      <a:r>
                        <a:rPr lang="en-US" sz="1200" b="1" dirty="0">
                          <a:solidFill>
                            <a:srgbClr val="006666"/>
                          </a:solidFill>
                          <a:latin typeface="Sakkal Majalla" panose="02000000000000000000" pitchFamily="2" charset="-78"/>
                          <a:cs typeface="Sakkal Majalla" panose="02000000000000000000" pitchFamily="2" charset="-78"/>
                        </a:rPr>
                        <a:t>FA-J-</a:t>
                      </a:r>
                      <a:r>
                        <a:rPr lang="en-US" sz="1200" b="1" baseline="0" dirty="0">
                          <a:solidFill>
                            <a:srgbClr val="006666"/>
                          </a:solidFill>
                          <a:latin typeface="Sakkal Majalla" panose="02000000000000000000" pitchFamily="2" charset="-78"/>
                          <a:cs typeface="Sakkal Majalla" panose="02000000000000000000" pitchFamily="2" charset="-78"/>
                        </a:rPr>
                        <a:t>1</a:t>
                      </a:r>
                      <a:endParaRPr lang="ar-SA" sz="1200" b="1" dirty="0">
                        <a:solidFill>
                          <a:srgbClr val="006666"/>
                        </a:solidFill>
                        <a:latin typeface="Sakkal Majalla" panose="02000000000000000000" pitchFamily="2" charset="-78"/>
                        <a:cs typeface="Sakkal Majalla" panose="02000000000000000000" pitchFamily="2" charset="-78"/>
                      </a:endParaRPr>
                    </a:p>
                  </a:txBody>
                  <a:tcPr marL="80189" marR="80189" marT="40094" marB="40094">
                    <a:solidFill>
                      <a:schemeClr val="bg1"/>
                    </a:solidFill>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161919309"/>
                  </a:ext>
                </a:extLst>
              </a:tr>
              <a:tr h="265847">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dirty="0">
                          <a:solidFill>
                            <a:sysClr val="windowText" lastClr="000000"/>
                          </a:solidFill>
                          <a:latin typeface="Sakkal Majalla" panose="02000000000000000000" pitchFamily="2" charset="-78"/>
                          <a:cs typeface="Sakkal Majalla" panose="02000000000000000000" pitchFamily="2" charset="-78"/>
                        </a:rPr>
                        <a:t>خرائط التدفق</a:t>
                      </a:r>
                    </a:p>
                  </a:txBody>
                  <a:tcPr marL="80189" marR="80189" marT="40094" marB="40094">
                    <a:solidFill>
                      <a:schemeClr val="bg1">
                        <a:lumMod val="85000"/>
                      </a:schemeClr>
                    </a:solidFill>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3368334597"/>
                  </a:ext>
                </a:extLst>
              </a:tr>
              <a:tr h="265847">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200" b="1" dirty="0">
                          <a:solidFill>
                            <a:srgbClr val="006666"/>
                          </a:solidFill>
                          <a:latin typeface="Sakkal Majalla" panose="02000000000000000000" pitchFamily="2" charset="-78"/>
                          <a:cs typeface="Sakkal Majalla" panose="02000000000000000000" pitchFamily="2" charset="-78"/>
                        </a:rPr>
                        <a:t>FA-FC-1</a:t>
                      </a:r>
                      <a:endParaRPr lang="ar-SA" sz="1200" b="1" kern="1200" dirty="0">
                        <a:solidFill>
                          <a:srgbClr val="006666"/>
                        </a:solidFill>
                        <a:latin typeface="Sakkal Majalla" panose="02000000000000000000" pitchFamily="2" charset="-78"/>
                        <a:ea typeface="+mn-ea"/>
                        <a:cs typeface="Sakkal Majalla" panose="02000000000000000000" pitchFamily="2" charset="-78"/>
                      </a:endParaRPr>
                    </a:p>
                  </a:txBody>
                  <a:tcPr marL="80189" marR="80189" marT="40094" marB="40094" anchor="ctr">
                    <a:solidFill>
                      <a:schemeClr val="bg1"/>
                    </a:solidFill>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3917969289"/>
                  </a:ext>
                </a:extLst>
              </a:tr>
              <a:tr h="265847">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ysClr val="windowText" lastClr="000000"/>
                          </a:solidFill>
                          <a:latin typeface="Sakkal Majalla" panose="02000000000000000000" pitchFamily="2" charset="-78"/>
                          <a:ea typeface="+mn-ea"/>
                          <a:cs typeface="Sakkal Majalla" panose="02000000000000000000" pitchFamily="2" charset="-78"/>
                        </a:rPr>
                        <a:t>النماذج</a:t>
                      </a:r>
                    </a:p>
                  </a:txBody>
                  <a:tcPr marL="80189" marR="80189" marT="40094" marB="40094" anchor="ctr">
                    <a:solidFill>
                      <a:schemeClr val="bg1">
                        <a:lumMod val="85000"/>
                      </a:schemeClr>
                    </a:solidFill>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3214950169"/>
                  </a:ext>
                </a:extLst>
              </a:tr>
              <a:tr h="265847">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200" b="1" dirty="0">
                          <a:solidFill>
                            <a:srgbClr val="006666"/>
                          </a:solidFill>
                          <a:latin typeface="Sakkal Majalla" panose="02000000000000000000" pitchFamily="2" charset="-78"/>
                          <a:cs typeface="Sakkal Majalla" panose="02000000000000000000" pitchFamily="2" charset="-78"/>
                        </a:rPr>
                        <a:t>FA-F-1</a:t>
                      </a:r>
                      <a:endParaRPr lang="ar-SA" sz="1200" b="1" kern="1200" dirty="0">
                        <a:solidFill>
                          <a:srgbClr val="006666"/>
                        </a:solidFill>
                        <a:latin typeface="Sakkal Majalla" panose="02000000000000000000" pitchFamily="2" charset="-78"/>
                        <a:ea typeface="+mn-ea"/>
                        <a:cs typeface="Sakkal Majalla" panose="02000000000000000000" pitchFamily="2" charset="-78"/>
                      </a:endParaRPr>
                    </a:p>
                  </a:txBody>
                  <a:tcPr marL="80189" marR="80189" marT="40094" marB="40094" anchor="ctr">
                    <a:solidFill>
                      <a:schemeClr val="bg1"/>
                    </a:solidFill>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851289157"/>
                  </a:ext>
                </a:extLst>
              </a:tr>
            </a:tbl>
          </a:graphicData>
        </a:graphic>
      </p:graphicFrame>
      <p:graphicFrame>
        <p:nvGraphicFramePr>
          <p:cNvPr id="8" name="جدول 7"/>
          <p:cNvGraphicFramePr>
            <a:graphicFrameLocks noGrp="1"/>
          </p:cNvGraphicFramePr>
          <p:nvPr>
            <p:extLst>
              <p:ext uri="{D42A27DB-BD31-4B8C-83A1-F6EECF244321}">
                <p14:modId xmlns:p14="http://schemas.microsoft.com/office/powerpoint/2010/main" val="357850315"/>
              </p:ext>
            </p:extLst>
          </p:nvPr>
        </p:nvGraphicFramePr>
        <p:xfrm>
          <a:off x="424338" y="1988956"/>
          <a:ext cx="9801901" cy="857428"/>
        </p:xfrm>
        <a:graphic>
          <a:graphicData uri="http://schemas.openxmlformats.org/drawingml/2006/table">
            <a:tbl>
              <a:tblPr rtl="1" firstRow="1" bandRow="1">
                <a:tableStyleId>{5940675A-B579-460E-94D1-54222C63F5DA}</a:tableStyleId>
              </a:tblPr>
              <a:tblGrid>
                <a:gridCol w="1089100">
                  <a:extLst>
                    <a:ext uri="{9D8B030D-6E8A-4147-A177-3AD203B41FA5}">
                      <a16:colId xmlns:a16="http://schemas.microsoft.com/office/drawing/2014/main" val="1629222522"/>
                    </a:ext>
                  </a:extLst>
                </a:gridCol>
                <a:gridCol w="1089100">
                  <a:extLst>
                    <a:ext uri="{9D8B030D-6E8A-4147-A177-3AD203B41FA5}">
                      <a16:colId xmlns:a16="http://schemas.microsoft.com/office/drawing/2014/main" val="4120961521"/>
                    </a:ext>
                  </a:extLst>
                </a:gridCol>
                <a:gridCol w="1089100">
                  <a:extLst>
                    <a:ext uri="{9D8B030D-6E8A-4147-A177-3AD203B41FA5}">
                      <a16:colId xmlns:a16="http://schemas.microsoft.com/office/drawing/2014/main" val="3140916442"/>
                    </a:ext>
                  </a:extLst>
                </a:gridCol>
                <a:gridCol w="1089100">
                  <a:extLst>
                    <a:ext uri="{9D8B030D-6E8A-4147-A177-3AD203B41FA5}">
                      <a16:colId xmlns:a16="http://schemas.microsoft.com/office/drawing/2014/main" val="365270330"/>
                    </a:ext>
                  </a:extLst>
                </a:gridCol>
                <a:gridCol w="1089101">
                  <a:extLst>
                    <a:ext uri="{9D8B030D-6E8A-4147-A177-3AD203B41FA5}">
                      <a16:colId xmlns:a16="http://schemas.microsoft.com/office/drawing/2014/main" val="1911688043"/>
                    </a:ext>
                  </a:extLst>
                </a:gridCol>
                <a:gridCol w="1089100">
                  <a:extLst>
                    <a:ext uri="{9D8B030D-6E8A-4147-A177-3AD203B41FA5}">
                      <a16:colId xmlns:a16="http://schemas.microsoft.com/office/drawing/2014/main" val="2295588640"/>
                    </a:ext>
                  </a:extLst>
                </a:gridCol>
                <a:gridCol w="1089100">
                  <a:extLst>
                    <a:ext uri="{9D8B030D-6E8A-4147-A177-3AD203B41FA5}">
                      <a16:colId xmlns:a16="http://schemas.microsoft.com/office/drawing/2014/main" val="2493410600"/>
                    </a:ext>
                  </a:extLst>
                </a:gridCol>
                <a:gridCol w="1089100">
                  <a:extLst>
                    <a:ext uri="{9D8B030D-6E8A-4147-A177-3AD203B41FA5}">
                      <a16:colId xmlns:a16="http://schemas.microsoft.com/office/drawing/2014/main" val="1156392639"/>
                    </a:ext>
                  </a:extLst>
                </a:gridCol>
                <a:gridCol w="1089100">
                  <a:extLst>
                    <a:ext uri="{9D8B030D-6E8A-4147-A177-3AD203B41FA5}">
                      <a16:colId xmlns:a16="http://schemas.microsoft.com/office/drawing/2014/main" val="3267617597"/>
                    </a:ext>
                  </a:extLst>
                </a:gridCol>
              </a:tblGrid>
              <a:tr h="213598">
                <a:tc gridSpan="9">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006666"/>
                          </a:solidFill>
                          <a:latin typeface="Sakkal Majalla" panose="02000000000000000000" pitchFamily="2" charset="-78"/>
                          <a:ea typeface="+mn-ea"/>
                          <a:cs typeface="Sakkal Majalla" panose="02000000000000000000" pitchFamily="2" charset="-78"/>
                        </a:rPr>
                        <a:t>توزيع الموظفين داخل الإدارة</a:t>
                      </a:r>
                    </a:p>
                  </a:txBody>
                  <a:tcPr marL="80189" marR="80189" marT="40094" marB="40094" anchor="ctr">
                    <a:solidFill>
                      <a:schemeClr val="bg1">
                        <a:lumMod val="85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4001780080"/>
                  </a:ext>
                </a:extLst>
              </a:tr>
              <a:tr h="48258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1" kern="1200" dirty="0">
                          <a:solidFill>
                            <a:schemeClr val="tx1"/>
                          </a:solidFill>
                          <a:latin typeface="Sakkal Majalla" panose="02000000000000000000" pitchFamily="2" charset="-78"/>
                          <a:ea typeface="+mn-ea"/>
                          <a:cs typeface="Sakkal Majalla" panose="02000000000000000000" pitchFamily="2" charset="-78"/>
                        </a:rPr>
                        <a:t>مدير الإدارة</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1" kern="1200" dirty="0">
                          <a:solidFill>
                            <a:schemeClr val="tx1"/>
                          </a:solidFill>
                          <a:latin typeface="Sakkal Majalla" panose="02000000000000000000" pitchFamily="2" charset="-78"/>
                          <a:ea typeface="+mn-ea"/>
                          <a:cs typeface="Sakkal Majalla" panose="02000000000000000000" pitchFamily="2" charset="-78"/>
                        </a:rPr>
                        <a:t>(1)</a:t>
                      </a: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1100" b="1" kern="1200" dirty="0">
                        <a:solidFill>
                          <a:schemeClr val="tx1"/>
                        </a:solidFill>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1" kern="1200" dirty="0">
                          <a:solidFill>
                            <a:schemeClr val="tx1"/>
                          </a:solidFill>
                          <a:latin typeface="Sakkal Majalla" panose="02000000000000000000" pitchFamily="2" charset="-78"/>
                          <a:ea typeface="+mn-ea"/>
                          <a:cs typeface="Sakkal Majalla" panose="02000000000000000000" pitchFamily="2" charset="-78"/>
                        </a:rPr>
                        <a:t>مساعد مدير الإدارة</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1" kern="1200" dirty="0">
                          <a:solidFill>
                            <a:schemeClr val="tx1"/>
                          </a:solidFill>
                          <a:latin typeface="Sakkal Majalla" panose="02000000000000000000" pitchFamily="2" charset="-78"/>
                          <a:ea typeface="+mn-ea"/>
                          <a:cs typeface="Sakkal Majalla" panose="02000000000000000000" pitchFamily="2" charset="-78"/>
                        </a:rPr>
                        <a:t>(3)</a:t>
                      </a: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1" kern="1200" dirty="0">
                          <a:solidFill>
                            <a:schemeClr val="tx1"/>
                          </a:solidFill>
                          <a:latin typeface="Sakkal Majalla" panose="02000000000000000000" pitchFamily="2" charset="-78"/>
                          <a:ea typeface="+mn-ea"/>
                          <a:cs typeface="Sakkal Majalla" panose="02000000000000000000" pitchFamily="2" charset="-78"/>
                        </a:rPr>
                        <a:t>قسم السكرتارية </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1" kern="1200" dirty="0">
                          <a:solidFill>
                            <a:schemeClr val="tx1"/>
                          </a:solidFill>
                          <a:latin typeface="Sakkal Majalla" panose="02000000000000000000" pitchFamily="2" charset="-78"/>
                          <a:ea typeface="+mn-ea"/>
                          <a:cs typeface="Sakkal Majalla" panose="02000000000000000000" pitchFamily="2" charset="-78"/>
                        </a:rPr>
                        <a:t>(4)</a:t>
                      </a: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1" kern="1200" dirty="0">
                          <a:solidFill>
                            <a:schemeClr val="tx1"/>
                          </a:solidFill>
                          <a:latin typeface="Sakkal Majalla" panose="02000000000000000000" pitchFamily="2" charset="-78"/>
                          <a:ea typeface="+mn-ea"/>
                          <a:cs typeface="Sakkal Majalla" panose="02000000000000000000" pitchFamily="2" charset="-78"/>
                        </a:rPr>
                        <a:t>قسم التدقيق</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1" kern="1200" dirty="0">
                          <a:solidFill>
                            <a:schemeClr val="tx1"/>
                          </a:solidFill>
                          <a:latin typeface="Sakkal Majalla" panose="02000000000000000000" pitchFamily="2" charset="-78"/>
                          <a:ea typeface="+mn-ea"/>
                          <a:cs typeface="Sakkal Majalla" panose="02000000000000000000" pitchFamily="2" charset="-78"/>
                        </a:rPr>
                        <a:t>(18)</a:t>
                      </a: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1" kern="1200" dirty="0">
                          <a:solidFill>
                            <a:schemeClr val="tx1"/>
                          </a:solidFill>
                          <a:latin typeface="Sakkal Majalla" panose="02000000000000000000" pitchFamily="2" charset="-78"/>
                          <a:ea typeface="+mn-ea"/>
                          <a:cs typeface="Sakkal Majalla" panose="02000000000000000000" pitchFamily="2" charset="-78"/>
                        </a:rPr>
                        <a:t>قسم المحاسبة</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1" kern="1200" dirty="0">
                          <a:solidFill>
                            <a:schemeClr val="tx1"/>
                          </a:solidFill>
                          <a:latin typeface="Sakkal Majalla" panose="02000000000000000000" pitchFamily="2" charset="-78"/>
                          <a:ea typeface="+mn-ea"/>
                          <a:cs typeface="Sakkal Majalla" panose="02000000000000000000" pitchFamily="2" charset="-78"/>
                        </a:rPr>
                        <a:t>(6)</a:t>
                      </a: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1" kern="1200" dirty="0">
                          <a:solidFill>
                            <a:schemeClr val="tx1"/>
                          </a:solidFill>
                          <a:latin typeface="Sakkal Majalla" panose="02000000000000000000" pitchFamily="2" charset="-78"/>
                          <a:ea typeface="+mn-ea"/>
                          <a:cs typeface="Sakkal Majalla" panose="02000000000000000000" pitchFamily="2" charset="-78"/>
                        </a:rPr>
                        <a:t>قسم أوامر الدفع والشيكات</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1" kern="1200" dirty="0">
                          <a:solidFill>
                            <a:schemeClr val="tx1"/>
                          </a:solidFill>
                          <a:latin typeface="Sakkal Majalla" panose="02000000000000000000" pitchFamily="2" charset="-78"/>
                          <a:ea typeface="+mn-ea"/>
                          <a:cs typeface="Sakkal Majalla" panose="02000000000000000000" pitchFamily="2" charset="-78"/>
                        </a:rPr>
                        <a:t>(5)</a:t>
                      </a: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1" kern="1200" dirty="0">
                          <a:solidFill>
                            <a:schemeClr val="tx1"/>
                          </a:solidFill>
                          <a:latin typeface="Sakkal Majalla" panose="02000000000000000000" pitchFamily="2" charset="-78"/>
                          <a:ea typeface="+mn-ea"/>
                          <a:cs typeface="Sakkal Majalla" panose="02000000000000000000" pitchFamily="2" charset="-78"/>
                        </a:rPr>
                        <a:t>وحدة الأرشيف</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1" kern="1200" dirty="0">
                          <a:solidFill>
                            <a:schemeClr val="tx1"/>
                          </a:solidFill>
                          <a:latin typeface="Sakkal Majalla" panose="02000000000000000000" pitchFamily="2" charset="-78"/>
                          <a:ea typeface="+mn-ea"/>
                          <a:cs typeface="Sakkal Majalla" panose="02000000000000000000" pitchFamily="2" charset="-78"/>
                        </a:rPr>
                        <a:t>(2)</a:t>
                      </a: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1" kern="1200" dirty="0">
                          <a:solidFill>
                            <a:schemeClr val="tx1"/>
                          </a:solidFill>
                          <a:latin typeface="Sakkal Majalla" panose="02000000000000000000" pitchFamily="2" charset="-78"/>
                          <a:ea typeface="+mn-ea"/>
                          <a:cs typeface="Sakkal Majalla" panose="02000000000000000000" pitchFamily="2" charset="-78"/>
                        </a:rPr>
                        <a:t>الإدارة – شطر الطالبات</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1" kern="1200" dirty="0">
                          <a:solidFill>
                            <a:schemeClr val="tx1"/>
                          </a:solidFill>
                          <a:latin typeface="Sakkal Majalla" panose="02000000000000000000" pitchFamily="2" charset="-78"/>
                          <a:ea typeface="+mn-ea"/>
                          <a:cs typeface="Sakkal Majalla" panose="02000000000000000000" pitchFamily="2" charset="-78"/>
                        </a:rPr>
                        <a:t>(5)</a:t>
                      </a: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1" kern="1200" dirty="0">
                          <a:solidFill>
                            <a:schemeClr val="tx1"/>
                          </a:solidFill>
                          <a:latin typeface="Sakkal Majalla" panose="02000000000000000000" pitchFamily="2" charset="-78"/>
                          <a:ea typeface="+mn-ea"/>
                          <a:cs typeface="Sakkal Majalla" panose="02000000000000000000" pitchFamily="2" charset="-78"/>
                        </a:rPr>
                        <a:t>قسم الاتصالات</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1" kern="1200" dirty="0">
                          <a:solidFill>
                            <a:schemeClr val="tx1"/>
                          </a:solidFill>
                          <a:latin typeface="Sakkal Majalla" panose="02000000000000000000" pitchFamily="2" charset="-78"/>
                          <a:ea typeface="+mn-ea"/>
                          <a:cs typeface="Sakkal Majalla" panose="02000000000000000000" pitchFamily="2" charset="-78"/>
                        </a:rPr>
                        <a:t>(7)</a:t>
                      </a:r>
                    </a:p>
                  </a:txBody>
                  <a:tcPr anchor="ctr">
                    <a:solidFill>
                      <a:schemeClr val="bg1"/>
                    </a:solidFill>
                  </a:tcPr>
                </a:tc>
                <a:extLst>
                  <a:ext uri="{0D108BD9-81ED-4DB2-BD59-A6C34878D82A}">
                    <a16:rowId xmlns:a16="http://schemas.microsoft.com/office/drawing/2014/main" val="312629907"/>
                  </a:ext>
                </a:extLst>
              </a:tr>
            </a:tbl>
          </a:graphicData>
        </a:graphic>
      </p:graphicFrame>
      <p:grpSp>
        <p:nvGrpSpPr>
          <p:cNvPr id="10" name="مجموعة 9">
            <a:extLst>
              <a:ext uri="{FF2B5EF4-FFF2-40B4-BE49-F238E27FC236}">
                <a16:creationId xmlns:a16="http://schemas.microsoft.com/office/drawing/2014/main" id="{D3E4601A-C1B4-454A-9C8A-3B1B659083A3}"/>
              </a:ext>
            </a:extLst>
          </p:cNvPr>
          <p:cNvGrpSpPr/>
          <p:nvPr/>
        </p:nvGrpSpPr>
        <p:grpSpPr>
          <a:xfrm>
            <a:off x="5889319" y="0"/>
            <a:ext cx="4802494" cy="673100"/>
            <a:chOff x="5889319" y="0"/>
            <a:chExt cx="4802494" cy="673100"/>
          </a:xfrm>
        </p:grpSpPr>
        <p:sp>
          <p:nvSpPr>
            <p:cNvPr id="11" name="Rectangle 70">
              <a:extLst>
                <a:ext uri="{FF2B5EF4-FFF2-40B4-BE49-F238E27FC236}">
                  <a16:creationId xmlns:a16="http://schemas.microsoft.com/office/drawing/2014/main" id="{9827305A-EB8D-4D14-A62E-0CB49151B79B}"/>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تابع السياسات</a:t>
              </a:r>
            </a:p>
          </p:txBody>
        </p:sp>
        <p:sp>
          <p:nvSpPr>
            <p:cNvPr id="12" name="مستطيل 11">
              <a:extLst>
                <a:ext uri="{FF2B5EF4-FFF2-40B4-BE49-F238E27FC236}">
                  <a16:creationId xmlns:a16="http://schemas.microsoft.com/office/drawing/2014/main" id="{F8309A9D-B2B7-420C-88E9-4886EBDCAD2C}"/>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a:extLst>
                <a:ext uri="{FF2B5EF4-FFF2-40B4-BE49-F238E27FC236}">
                  <a16:creationId xmlns:a16="http://schemas.microsoft.com/office/drawing/2014/main" id="{1DDEC7C8-7ED5-4C24-8B93-0A52051CEA5E}"/>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4" name="جدول 13">
            <a:extLst>
              <a:ext uri="{FF2B5EF4-FFF2-40B4-BE49-F238E27FC236}">
                <a16:creationId xmlns:a16="http://schemas.microsoft.com/office/drawing/2014/main" id="{2E3DEB36-25C2-4A7A-AB1C-DD499D47F978}"/>
              </a:ext>
            </a:extLst>
          </p:cNvPr>
          <p:cNvGraphicFramePr>
            <a:graphicFrameLocks noGrp="1"/>
          </p:cNvGraphicFramePr>
          <p:nvPr>
            <p:extLst>
              <p:ext uri="{D42A27DB-BD31-4B8C-83A1-F6EECF244321}">
                <p14:modId xmlns:p14="http://schemas.microsoft.com/office/powerpoint/2010/main" val="1827401029"/>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 </a:t>
                      </a:r>
                      <a:r>
                        <a:rPr lang="ar-SA" sz="1600" b="1" dirty="0">
                          <a:latin typeface="Sakkal Majalla" panose="02000000000000000000" pitchFamily="2" charset="-78"/>
                          <a:cs typeface="Sakkal Majalla" panose="02000000000000000000" pitchFamily="2" charset="-78"/>
                        </a:rPr>
                        <a:t>سياسة مركز الاتصالات الادارية</a:t>
                      </a: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nchor="ctr"/>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nchor="ctr"/>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 -P</a:t>
                      </a:r>
                      <a:r>
                        <a:rPr lang="en-US" sz="3600" b="1" baseline="0" dirty="0">
                          <a:solidFill>
                            <a:srgbClr val="006666"/>
                          </a:solidFill>
                          <a:latin typeface="Sakkal Majalla" panose="02000000000000000000" pitchFamily="2" charset="-78"/>
                          <a:cs typeface="Sakkal Majalla" panose="02000000000000000000" pitchFamily="2" charset="-78"/>
                        </a:rPr>
                        <a:t> </a:t>
                      </a:r>
                      <a:r>
                        <a:rPr lang="en-US" sz="3600" b="1" dirty="0">
                          <a:solidFill>
                            <a:srgbClr val="006666"/>
                          </a:solidFill>
                          <a:latin typeface="Sakkal Majalla" panose="02000000000000000000" pitchFamily="2" charset="-78"/>
                          <a:cs typeface="Sakkal Majalla" panose="02000000000000000000" pitchFamily="2" charset="-78"/>
                        </a:rPr>
                        <a:t>–1</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nchor="ctr"/>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nchor="ctr"/>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spTree>
    <p:extLst>
      <p:ext uri="{BB962C8B-B14F-4D97-AF65-F5344CB8AC3E}">
        <p14:creationId xmlns:p14="http://schemas.microsoft.com/office/powerpoint/2010/main" val="61674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42">
            <a:extLst>
              <a:ext uri="{FF2B5EF4-FFF2-40B4-BE49-F238E27FC236}">
                <a16:creationId xmlns:a16="http://schemas.microsoft.com/office/drawing/2014/main" id="{ACD8D0BB-DB7F-456B-B53B-DCDEBECCE3BC}"/>
              </a:ext>
            </a:extLst>
          </p:cNvPr>
          <p:cNvSpPr/>
          <p:nvPr/>
        </p:nvSpPr>
        <p:spPr>
          <a:xfrm>
            <a:off x="17554" y="1558206"/>
            <a:ext cx="5817734" cy="4236486"/>
          </a:xfrm>
          <a:custGeom>
            <a:avLst/>
            <a:gdLst>
              <a:gd name="connsiteX0" fmla="*/ 0 w 6648038"/>
              <a:gd name="connsiteY0" fmla="*/ 0 h 4841115"/>
              <a:gd name="connsiteX1" fmla="*/ 1162864 w 6648038"/>
              <a:gd name="connsiteY1" fmla="*/ 0 h 4841115"/>
              <a:gd name="connsiteX2" fmla="*/ 6648038 w 6648038"/>
              <a:gd name="connsiteY2" fmla="*/ 3223965 h 4841115"/>
              <a:gd name="connsiteX3" fmla="*/ 3570444 w 6648038"/>
              <a:gd name="connsiteY3" fmla="*/ 4841115 h 4841115"/>
              <a:gd name="connsiteX4" fmla="*/ 0 w 6648038"/>
              <a:gd name="connsiteY4" fmla="*/ 2862839 h 484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038" h="4841115">
                <a:moveTo>
                  <a:pt x="0" y="0"/>
                </a:moveTo>
                <a:lnTo>
                  <a:pt x="1162864" y="0"/>
                </a:lnTo>
                <a:lnTo>
                  <a:pt x="6648038" y="3223965"/>
                </a:lnTo>
                <a:lnTo>
                  <a:pt x="3570444" y="4841115"/>
                </a:lnTo>
                <a:lnTo>
                  <a:pt x="0" y="2862839"/>
                </a:ln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2" name="شكل حر: شكل 41">
            <a:extLst>
              <a:ext uri="{FF2B5EF4-FFF2-40B4-BE49-F238E27FC236}">
                <a16:creationId xmlns:a16="http://schemas.microsoft.com/office/drawing/2014/main" id="{21FB2AB7-90E4-4C37-AFF3-62942AA7BB10}"/>
              </a:ext>
            </a:extLst>
          </p:cNvPr>
          <p:cNvSpPr/>
          <p:nvPr/>
        </p:nvSpPr>
        <p:spPr>
          <a:xfrm>
            <a:off x="-14019" y="3039855"/>
            <a:ext cx="10097383" cy="4388170"/>
          </a:xfrm>
          <a:custGeom>
            <a:avLst/>
            <a:gdLst>
              <a:gd name="connsiteX0" fmla="*/ 0 w 11872451"/>
              <a:gd name="connsiteY0" fmla="*/ 3451122 h 5014451"/>
              <a:gd name="connsiteX1" fmla="*/ 29497 w 11872451"/>
              <a:gd name="connsiteY1" fmla="*/ 5014451 h 5014451"/>
              <a:gd name="connsiteX2" fmla="*/ 11872451 w 11872451"/>
              <a:gd name="connsiteY2" fmla="*/ 4955458 h 5014451"/>
              <a:gd name="connsiteX3" fmla="*/ 11783961 w 11872451"/>
              <a:gd name="connsiteY3" fmla="*/ 958645 h 5014451"/>
              <a:gd name="connsiteX4" fmla="*/ 10087897 w 11872451"/>
              <a:gd name="connsiteY4" fmla="*/ 0 h 5014451"/>
              <a:gd name="connsiteX5" fmla="*/ 5884606 w 11872451"/>
              <a:gd name="connsiteY5" fmla="*/ 2197509 h 5014451"/>
              <a:gd name="connsiteX6" fmla="*/ 1592826 w 11872451"/>
              <a:gd name="connsiteY6" fmla="*/ 4439264 h 5014451"/>
              <a:gd name="connsiteX7" fmla="*/ 0 w 11872451"/>
              <a:gd name="connsiteY7" fmla="*/ 3451122 h 501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72451" h="5014451">
                <a:moveTo>
                  <a:pt x="0" y="3451122"/>
                </a:moveTo>
                <a:lnTo>
                  <a:pt x="29497" y="5014451"/>
                </a:lnTo>
                <a:lnTo>
                  <a:pt x="11872451" y="4955458"/>
                </a:lnTo>
                <a:lnTo>
                  <a:pt x="11783961" y="958645"/>
                </a:lnTo>
                <a:lnTo>
                  <a:pt x="10087897" y="0"/>
                </a:lnTo>
                <a:lnTo>
                  <a:pt x="5884606" y="2197509"/>
                </a:lnTo>
                <a:lnTo>
                  <a:pt x="1592826" y="4439264"/>
                </a:lnTo>
                <a:lnTo>
                  <a:pt x="0" y="34511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400"/>
          </a:p>
        </p:txBody>
      </p:sp>
      <p:sp>
        <p:nvSpPr>
          <p:cNvPr id="48" name="Freeform 42">
            <a:extLst>
              <a:ext uri="{FF2B5EF4-FFF2-40B4-BE49-F238E27FC236}">
                <a16:creationId xmlns:a16="http://schemas.microsoft.com/office/drawing/2014/main" id="{4AFE68F0-3109-43B3-931C-37C55197F8BA}"/>
              </a:ext>
            </a:extLst>
          </p:cNvPr>
          <p:cNvSpPr/>
          <p:nvPr/>
        </p:nvSpPr>
        <p:spPr>
          <a:xfrm>
            <a:off x="17554" y="1558206"/>
            <a:ext cx="5817734" cy="4236486"/>
          </a:xfrm>
          <a:custGeom>
            <a:avLst/>
            <a:gdLst>
              <a:gd name="connsiteX0" fmla="*/ 0 w 6648038"/>
              <a:gd name="connsiteY0" fmla="*/ 0 h 4841115"/>
              <a:gd name="connsiteX1" fmla="*/ 1162864 w 6648038"/>
              <a:gd name="connsiteY1" fmla="*/ 0 h 4841115"/>
              <a:gd name="connsiteX2" fmla="*/ 6648038 w 6648038"/>
              <a:gd name="connsiteY2" fmla="*/ 3223965 h 4841115"/>
              <a:gd name="connsiteX3" fmla="*/ 3570444 w 6648038"/>
              <a:gd name="connsiteY3" fmla="*/ 4841115 h 4841115"/>
              <a:gd name="connsiteX4" fmla="*/ 0 w 6648038"/>
              <a:gd name="connsiteY4" fmla="*/ 2862839 h 484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038" h="4841115">
                <a:moveTo>
                  <a:pt x="0" y="0"/>
                </a:moveTo>
                <a:lnTo>
                  <a:pt x="1162864" y="0"/>
                </a:lnTo>
                <a:lnTo>
                  <a:pt x="6648038" y="3223965"/>
                </a:lnTo>
                <a:lnTo>
                  <a:pt x="3570444" y="4841115"/>
                </a:lnTo>
                <a:lnTo>
                  <a:pt x="0" y="2862839"/>
                </a:ln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9" name="Freeform 44">
            <a:extLst>
              <a:ext uri="{FF2B5EF4-FFF2-40B4-BE49-F238E27FC236}">
                <a16:creationId xmlns:a16="http://schemas.microsoft.com/office/drawing/2014/main" id="{24A8817E-A386-4092-B41A-F35392DB7BE2}"/>
              </a:ext>
            </a:extLst>
          </p:cNvPr>
          <p:cNvSpPr>
            <a:spLocks/>
          </p:cNvSpPr>
          <p:nvPr/>
        </p:nvSpPr>
        <p:spPr bwMode="auto">
          <a:xfrm>
            <a:off x="-9345" y="2624858"/>
            <a:ext cx="4349977" cy="3959798"/>
          </a:xfrm>
          <a:custGeom>
            <a:avLst/>
            <a:gdLst>
              <a:gd name="connsiteX0" fmla="*/ 0 w 4927653"/>
              <a:gd name="connsiteY0" fmla="*/ 0 h 4464186"/>
              <a:gd name="connsiteX1" fmla="*/ 4927653 w 4927653"/>
              <a:gd name="connsiteY1" fmla="*/ 2867161 h 4464186"/>
              <a:gd name="connsiteX2" fmla="*/ 4357741 w 4927653"/>
              <a:gd name="connsiteY2" fmla="*/ 3164023 h 4464186"/>
              <a:gd name="connsiteX3" fmla="*/ 2228903 w 4927653"/>
              <a:gd name="connsiteY3" fmla="*/ 4272099 h 4464186"/>
              <a:gd name="connsiteX4" fmla="*/ 1984428 w 4927653"/>
              <a:gd name="connsiteY4" fmla="*/ 4392749 h 4464186"/>
              <a:gd name="connsiteX5" fmla="*/ 1857428 w 4927653"/>
              <a:gd name="connsiteY5" fmla="*/ 4464186 h 4464186"/>
              <a:gd name="connsiteX6" fmla="*/ 0 w 4927653"/>
              <a:gd name="connsiteY6" fmla="*/ 3491824 h 446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7653" h="4464186">
                <a:moveTo>
                  <a:pt x="0" y="0"/>
                </a:moveTo>
                <a:lnTo>
                  <a:pt x="4927653" y="2867161"/>
                </a:lnTo>
                <a:lnTo>
                  <a:pt x="4357741" y="3164023"/>
                </a:lnTo>
                <a:lnTo>
                  <a:pt x="2228903" y="4272099"/>
                </a:lnTo>
                <a:lnTo>
                  <a:pt x="1984428" y="4392749"/>
                </a:lnTo>
                <a:lnTo>
                  <a:pt x="1857428" y="4464186"/>
                </a:lnTo>
                <a:lnTo>
                  <a:pt x="0" y="3491824"/>
                </a:lnTo>
                <a:close/>
              </a:path>
            </a:pathLst>
          </a:custGeom>
          <a:solidFill>
            <a:srgbClr val="2A8F99"/>
          </a:solidFill>
          <a:ln>
            <a:noFill/>
          </a:ln>
        </p:spPr>
        <p:txBody>
          <a:bodyPr vert="horz" wrap="square" lIns="91440" tIns="45720" rIns="91440" bIns="45720" numCol="1" anchor="t" anchorCtr="0" compatLnSpc="1">
            <a:prstTxWarp prst="textNoShape">
              <a:avLst/>
            </a:prstTxWarp>
            <a:noAutofit/>
          </a:bodyPr>
          <a:lstStyle/>
          <a:p>
            <a:endParaRPr lang="en-US" sz="1400"/>
          </a:p>
        </p:txBody>
      </p:sp>
      <p:sp>
        <p:nvSpPr>
          <p:cNvPr id="50" name="Freeform 22">
            <a:extLst>
              <a:ext uri="{FF2B5EF4-FFF2-40B4-BE49-F238E27FC236}">
                <a16:creationId xmlns:a16="http://schemas.microsoft.com/office/drawing/2014/main" id="{0402151E-4338-4BE0-BEE0-164ADDD8BD57}"/>
              </a:ext>
            </a:extLst>
          </p:cNvPr>
          <p:cNvSpPr/>
          <p:nvPr/>
        </p:nvSpPr>
        <p:spPr>
          <a:xfrm>
            <a:off x="-4673" y="2664232"/>
            <a:ext cx="10696485" cy="4552503"/>
          </a:xfrm>
          <a:custGeom>
            <a:avLst/>
            <a:gdLst>
              <a:gd name="connsiteX0" fmla="*/ 10215615 w 12175385"/>
              <a:gd name="connsiteY0" fmla="*/ 0 h 5132388"/>
              <a:gd name="connsiteX1" fmla="*/ 12175385 w 12175385"/>
              <a:gd name="connsiteY1" fmla="*/ 1133839 h 5132388"/>
              <a:gd name="connsiteX2" fmla="*/ 12175385 w 12175385"/>
              <a:gd name="connsiteY2" fmla="*/ 1914889 h 5132388"/>
              <a:gd name="connsiteX3" fmla="*/ 10215615 w 12175385"/>
              <a:gd name="connsiteY3" fmla="*/ 781050 h 5132388"/>
              <a:gd name="connsiteX4" fmla="*/ 1857428 w 12175385"/>
              <a:gd name="connsiteY4" fmla="*/ 5132388 h 5132388"/>
              <a:gd name="connsiteX5" fmla="*/ 0 w 12175385"/>
              <a:gd name="connsiteY5" fmla="*/ 4157340 h 5132388"/>
              <a:gd name="connsiteX6" fmla="*/ 0 w 12175385"/>
              <a:gd name="connsiteY6" fmla="*/ 3376290 h 5132388"/>
              <a:gd name="connsiteX7" fmla="*/ 1857428 w 12175385"/>
              <a:gd name="connsiteY7" fmla="*/ 4351338 h 51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5385" h="5132388">
                <a:moveTo>
                  <a:pt x="10215615" y="0"/>
                </a:moveTo>
                <a:lnTo>
                  <a:pt x="12175385" y="1133839"/>
                </a:lnTo>
                <a:lnTo>
                  <a:pt x="12175385" y="1914889"/>
                </a:lnTo>
                <a:lnTo>
                  <a:pt x="10215615" y="781050"/>
                </a:lnTo>
                <a:lnTo>
                  <a:pt x="1857428" y="5132388"/>
                </a:lnTo>
                <a:lnTo>
                  <a:pt x="0" y="4157340"/>
                </a:lnTo>
                <a:lnTo>
                  <a:pt x="0" y="3376290"/>
                </a:lnTo>
                <a:lnTo>
                  <a:pt x="1857428" y="4351338"/>
                </a:lnTo>
                <a:close/>
              </a:path>
            </a:pathLst>
          </a:custGeom>
          <a:solidFill>
            <a:srgbClr val="808285"/>
          </a:solidFill>
          <a:ln>
            <a:noFill/>
          </a:ln>
          <a:effectLst>
            <a:outerShdw blurRad="76200" dist="50800" dir="54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1" name="Freeform 46">
            <a:extLst>
              <a:ext uri="{FF2B5EF4-FFF2-40B4-BE49-F238E27FC236}">
                <a16:creationId xmlns:a16="http://schemas.microsoft.com/office/drawing/2014/main" id="{035AB445-FBD3-4ADA-BFE4-2AA6E376E6AA}"/>
              </a:ext>
            </a:extLst>
          </p:cNvPr>
          <p:cNvSpPr/>
          <p:nvPr/>
        </p:nvSpPr>
        <p:spPr>
          <a:xfrm>
            <a:off x="-4672" y="6345211"/>
            <a:ext cx="1658060" cy="1214464"/>
          </a:xfrm>
          <a:custGeom>
            <a:avLst/>
            <a:gdLst>
              <a:gd name="connsiteX0" fmla="*/ 0 w 1863609"/>
              <a:gd name="connsiteY0" fmla="*/ 0 h 1387792"/>
              <a:gd name="connsiteX1" fmla="*/ 1863609 w 1863609"/>
              <a:gd name="connsiteY1" fmla="*/ 990256 h 1387792"/>
              <a:gd name="connsiteX2" fmla="*/ 1113400 w 1863609"/>
              <a:gd name="connsiteY2" fmla="*/ 1387792 h 1387792"/>
              <a:gd name="connsiteX3" fmla="*/ 0 w 1863609"/>
              <a:gd name="connsiteY3" fmla="*/ 1387792 h 1387792"/>
            </a:gdLst>
            <a:ahLst/>
            <a:cxnLst>
              <a:cxn ang="0">
                <a:pos x="connsiteX0" y="connsiteY0"/>
              </a:cxn>
              <a:cxn ang="0">
                <a:pos x="connsiteX1" y="connsiteY1"/>
              </a:cxn>
              <a:cxn ang="0">
                <a:pos x="connsiteX2" y="connsiteY2"/>
              </a:cxn>
              <a:cxn ang="0">
                <a:pos x="connsiteX3" y="connsiteY3"/>
              </a:cxn>
            </a:cxnLst>
            <a:rect l="l" t="t" r="r" b="b"/>
            <a:pathLst>
              <a:path w="1863609" h="1387792">
                <a:moveTo>
                  <a:pt x="0" y="0"/>
                </a:moveTo>
                <a:lnTo>
                  <a:pt x="1863609" y="990256"/>
                </a:lnTo>
                <a:lnTo>
                  <a:pt x="1113400" y="1387792"/>
                </a:lnTo>
                <a:lnTo>
                  <a:pt x="0" y="1387792"/>
                </a:lnTo>
                <a:close/>
              </a:path>
            </a:pathLst>
          </a:custGeom>
          <a:solidFill>
            <a:srgbClr val="006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 name="Rectangle 70">
            <a:extLst>
              <a:ext uri="{FF2B5EF4-FFF2-40B4-BE49-F238E27FC236}">
                <a16:creationId xmlns:a16="http://schemas.microsoft.com/office/drawing/2014/main" id="{9EB25BC0-E868-4BCF-9C75-636F30763EC2}"/>
              </a:ext>
            </a:extLst>
          </p:cNvPr>
          <p:cNvSpPr/>
          <p:nvPr/>
        </p:nvSpPr>
        <p:spPr>
          <a:xfrm>
            <a:off x="-464506" y="4604757"/>
            <a:ext cx="4805138" cy="742960"/>
          </a:xfrm>
          <a:prstGeom prst="rect">
            <a:avLst/>
          </a:prstGeom>
          <a:noFill/>
        </p:spPr>
        <p:txBody>
          <a:bodyPr wrap="square" lIns="91440" tIns="45720" rIns="91440" bIns="45720" anchor="ctr">
            <a:spAutoFit/>
          </a:bodyPr>
          <a:lstStyle/>
          <a:p>
            <a:pPr algn="ctr" rtl="1">
              <a:lnSpc>
                <a:spcPct val="150000"/>
              </a:lnSpc>
            </a:pPr>
            <a:r>
              <a:rPr lang="ar-SA" sz="3200" b="1" cap="none" spc="0" dirty="0" err="1">
                <a:ln w="0">
                  <a:noFill/>
                </a:ln>
                <a:solidFill>
                  <a:schemeClr val="bg1"/>
                </a:solidFill>
                <a:latin typeface="AirArabia" panose="020B0303060202020204" pitchFamily="34" charset="0"/>
                <a:ea typeface="Open Sans" panose="020B0606030504020204" pitchFamily="34" charset="0"/>
                <a:cs typeface="AirArabia" panose="020B0303060202020204" pitchFamily="34" charset="0"/>
              </a:rPr>
              <a:t>الوصوف</a:t>
            </a:r>
            <a:r>
              <a:rPr lang="ar-SA" sz="3200" b="1" cap="none" spc="0" dirty="0">
                <a:ln w="0">
                  <a:noFill/>
                </a:ln>
                <a:solidFill>
                  <a:schemeClr val="bg1"/>
                </a:solidFill>
                <a:latin typeface="AirArabia" panose="020B0303060202020204" pitchFamily="34" charset="0"/>
                <a:ea typeface="Open Sans" panose="020B0606030504020204" pitchFamily="34" charset="0"/>
                <a:cs typeface="AirArabia" panose="020B0303060202020204" pitchFamily="34" charset="0"/>
              </a:rPr>
              <a:t> الوظيفية</a:t>
            </a:r>
          </a:p>
        </p:txBody>
      </p:sp>
    </p:spTree>
    <p:extLst>
      <p:ext uri="{BB962C8B-B14F-4D97-AF65-F5344CB8AC3E}">
        <p14:creationId xmlns:p14="http://schemas.microsoft.com/office/powerpoint/2010/main" val="869160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728863846"/>
              </p:ext>
            </p:extLst>
          </p:nvPr>
        </p:nvGraphicFramePr>
        <p:xfrm>
          <a:off x="6487886" y="2046234"/>
          <a:ext cx="3738353" cy="1901651"/>
        </p:xfrm>
        <a:graphic>
          <a:graphicData uri="http://schemas.openxmlformats.org/drawingml/2006/table">
            <a:tbl>
              <a:tblPr firstRow="1" firstCol="1" bandRow="1"/>
              <a:tblGrid>
                <a:gridCol w="2649368">
                  <a:extLst>
                    <a:ext uri="{9D8B030D-6E8A-4147-A177-3AD203B41FA5}">
                      <a16:colId xmlns:a16="http://schemas.microsoft.com/office/drawing/2014/main" val="52233954"/>
                    </a:ext>
                  </a:extLst>
                </a:gridCol>
                <a:gridCol w="1088985">
                  <a:extLst>
                    <a:ext uri="{9D8B030D-6E8A-4147-A177-3AD203B41FA5}">
                      <a16:colId xmlns:a16="http://schemas.microsoft.com/office/drawing/2014/main" val="1947471505"/>
                    </a:ext>
                  </a:extLst>
                </a:gridCol>
              </a:tblGrid>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مدير 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3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المسمى الوظيفي</a:t>
                      </a:r>
                      <a:endParaRPr lang="en-US" sz="13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15337812"/>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ctr" rtl="1">
                        <a:lnSpc>
                          <a:spcPct val="107000"/>
                        </a:lnSpc>
                        <a:spcAft>
                          <a:spcPts val="0"/>
                        </a:spcAft>
                      </a:pPr>
                      <a:r>
                        <a:rPr lang="ar-SA" sz="13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الجهة</a:t>
                      </a:r>
                      <a:endParaRPr lang="en-US" sz="13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2692406"/>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مدير 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6350" algn="ctr" rtl="1">
                        <a:lnSpc>
                          <a:spcPct val="107000"/>
                        </a:lnSpc>
                        <a:spcAft>
                          <a:spcPts val="0"/>
                        </a:spcAft>
                      </a:pPr>
                      <a:r>
                        <a:rPr lang="ar-SA" sz="1300" b="1" dirty="0">
                          <a:solidFill>
                            <a:srgbClr val="FFFFFF"/>
                          </a:solidFill>
                          <a:effectLst/>
                          <a:latin typeface="Sakkal Majalla" panose="02000000000000000000" pitchFamily="2" charset="-78"/>
                          <a:ea typeface="Sultan bold" pitchFamily="2" charset="-78"/>
                          <a:cs typeface="Sakkal Majalla" panose="02000000000000000000" pitchFamily="2" charset="-78"/>
                        </a:rPr>
                        <a:t>مسمى مدير الجهة</a:t>
                      </a:r>
                      <a:endParaRPr lang="en-US" sz="13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3709707"/>
                  </a:ext>
                </a:extLst>
              </a:tr>
              <a:tr h="272009">
                <a:tc>
                  <a:txBody>
                    <a:bodyPr/>
                    <a:lstStyle/>
                    <a:p>
                      <a:pPr marL="5715" indent="-6350" algn="ctr" rtl="1">
                        <a:lnSpc>
                          <a:spcPct val="107000"/>
                        </a:lnSpc>
                        <a:spcAft>
                          <a:spcPts val="0"/>
                        </a:spcAft>
                      </a:pPr>
                      <a:r>
                        <a:rPr lang="ar-SA" sz="13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وكالة الجامعة</a:t>
                      </a:r>
                      <a:endParaRPr lang="en-US" sz="13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3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الارتباط الوظيفي</a:t>
                      </a:r>
                      <a:endParaRPr lang="en-US" sz="13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652432"/>
                  </a:ext>
                </a:extLst>
              </a:tr>
              <a:tr h="272009">
                <a:tc gridSpan="2">
                  <a:txBody>
                    <a:bodyPr/>
                    <a:lstStyle/>
                    <a:p>
                      <a:pPr marL="4445" indent="-6350" algn="ctr" rtl="1">
                        <a:lnSpc>
                          <a:spcPct val="107000"/>
                        </a:lnSpc>
                        <a:spcAft>
                          <a:spcPts val="0"/>
                        </a:spcAft>
                      </a:pPr>
                      <a:r>
                        <a:rPr lang="ar-SA" sz="13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الهدف التشغيلي</a:t>
                      </a:r>
                      <a:endParaRPr lang="en-US" sz="13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pPr rtl="1"/>
                      <a:endParaRPr lang="ar-SA"/>
                    </a:p>
                  </a:txBody>
                  <a:tcPr/>
                </a:tc>
                <a:extLst>
                  <a:ext uri="{0D108BD9-81ED-4DB2-BD59-A6C34878D82A}">
                    <a16:rowId xmlns:a16="http://schemas.microsoft.com/office/drawing/2014/main" val="2212956714"/>
                  </a:ext>
                </a:extLst>
              </a:tr>
              <a:tr h="541606">
                <a:tc gridSpan="2">
                  <a:txBody>
                    <a:bodyPr/>
                    <a:lstStyle/>
                    <a:p>
                      <a:pPr marL="12065" indent="-6350" algn="ctr" rtl="1">
                        <a:lnSpc>
                          <a:spcPct val="107000"/>
                        </a:lnSpc>
                        <a:spcAft>
                          <a:spcPts val="0"/>
                        </a:spcAft>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الإشراف على أعمال الإدارة المالية ووضع الآليات والخطط التي تضمن تنفيذ ميزانية الجامعة وفق المعايير والقواعد المحاسبية الحكومية وفي ظل تعليمات وزارة المالية.</a:t>
                      </a:r>
                      <a:endParaRPr lang="en-US"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extLst>
                  <a:ext uri="{0D108BD9-81ED-4DB2-BD59-A6C34878D82A}">
                    <a16:rowId xmlns:a16="http://schemas.microsoft.com/office/drawing/2014/main" val="133750813"/>
                  </a:ext>
                </a:extLst>
              </a:tr>
            </a:tbl>
          </a:graphicData>
        </a:graphic>
      </p:graphicFrame>
      <p:graphicFrame>
        <p:nvGraphicFramePr>
          <p:cNvPr id="5" name="جدول 4"/>
          <p:cNvGraphicFramePr>
            <a:graphicFrameLocks noGrp="1"/>
          </p:cNvGraphicFramePr>
          <p:nvPr>
            <p:extLst>
              <p:ext uri="{D42A27DB-BD31-4B8C-83A1-F6EECF244321}">
                <p14:modId xmlns:p14="http://schemas.microsoft.com/office/powerpoint/2010/main" val="183613393"/>
              </p:ext>
            </p:extLst>
          </p:nvPr>
        </p:nvGraphicFramePr>
        <p:xfrm>
          <a:off x="6487887" y="4112091"/>
          <a:ext cx="3738354" cy="3025790"/>
        </p:xfrm>
        <a:graphic>
          <a:graphicData uri="http://schemas.openxmlformats.org/drawingml/2006/table">
            <a:tbl>
              <a:tblPr firstRow="1" firstCol="1" bandRow="1"/>
              <a:tblGrid>
                <a:gridCol w="3102875">
                  <a:extLst>
                    <a:ext uri="{9D8B030D-6E8A-4147-A177-3AD203B41FA5}">
                      <a16:colId xmlns:a16="http://schemas.microsoft.com/office/drawing/2014/main" val="740852273"/>
                    </a:ext>
                  </a:extLst>
                </a:gridCol>
                <a:gridCol w="635479">
                  <a:extLst>
                    <a:ext uri="{9D8B030D-6E8A-4147-A177-3AD203B41FA5}">
                      <a16:colId xmlns:a16="http://schemas.microsoft.com/office/drawing/2014/main" val="3662980835"/>
                    </a:ext>
                  </a:extLst>
                </a:gridCol>
              </a:tblGrid>
              <a:tr h="265524">
                <a:tc>
                  <a:txBody>
                    <a:bodyPr/>
                    <a:lstStyle/>
                    <a:p>
                      <a:r>
                        <a:rPr lang="ar-SA" sz="11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ألا يقل عن الشهادة الجامعية في التخصصات ذات الصلة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6350" algn="ctr" rtl="1">
                        <a:lnSpc>
                          <a:spcPct val="107000"/>
                        </a:lnSpc>
                        <a:spcAft>
                          <a:spcPts val="0"/>
                        </a:spcAft>
                      </a:pPr>
                      <a:r>
                        <a:rPr lang="ar-SA" sz="11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المؤهلات</a:t>
                      </a:r>
                      <a:endParaRPr lang="en-US" sz="11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8066747"/>
                  </a:ext>
                </a:extLst>
              </a:tr>
              <a:tr h="2265199">
                <a:tc>
                  <a:txBody>
                    <a:bodyPr/>
                    <a:lstStyle/>
                    <a:p>
                      <a:r>
                        <a:rPr lang="ar-SA" sz="11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دورات تدريبية في:</a:t>
                      </a:r>
                    </a:p>
                    <a:p>
                      <a:pPr marL="285750" indent="-285750">
                        <a:buFont typeface="Arial" panose="020B0604020202020204" pitchFamily="34" charset="0"/>
                        <a:buChar char="•"/>
                      </a:pPr>
                      <a:r>
                        <a:rPr lang="ar-SA" sz="11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استخدام الحاسب الآلي</a:t>
                      </a:r>
                    </a:p>
                    <a:p>
                      <a:pPr marL="286385" indent="-285750" algn="r" rtl="1">
                        <a:lnSpc>
                          <a:spcPct val="100000"/>
                        </a:lnSpc>
                        <a:spcAft>
                          <a:spcPts val="0"/>
                        </a:spcAft>
                        <a:buFont typeface="Arial" panose="020B0604020202020204" pitchFamily="34" charset="0"/>
                        <a:buChar char="•"/>
                      </a:pPr>
                      <a:r>
                        <a:rPr lang="ar-SA" sz="11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القيادة(التخطيط-التنظيم-الرقابة-التوجيه) .</a:t>
                      </a:r>
                    </a:p>
                    <a:p>
                      <a:pPr marL="286385" indent="-285750" algn="r" rtl="1">
                        <a:lnSpc>
                          <a:spcPct val="100000"/>
                        </a:lnSpc>
                        <a:spcAft>
                          <a:spcPts val="0"/>
                        </a:spcAft>
                        <a:buFont typeface="Arial" panose="020B0604020202020204" pitchFamily="34" charset="0"/>
                        <a:buChar char="•"/>
                      </a:pPr>
                      <a:r>
                        <a:rPr lang="ar-SA" sz="11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بناء أو تهيئة مهارات الصف الثاني.</a:t>
                      </a:r>
                    </a:p>
                    <a:p>
                      <a:pPr marL="286385" indent="-285750" algn="r" rtl="1">
                        <a:lnSpc>
                          <a:spcPct val="100000"/>
                        </a:lnSpc>
                        <a:spcAft>
                          <a:spcPts val="0"/>
                        </a:spcAft>
                        <a:buFont typeface="Arial" panose="020B0604020202020204" pitchFamily="34" charset="0"/>
                        <a:buChar char="•"/>
                      </a:pPr>
                      <a:r>
                        <a:rPr lang="ar-SA" sz="11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 مهارات التواصل الفعال.</a:t>
                      </a:r>
                    </a:p>
                    <a:p>
                      <a:pPr marL="286385" indent="-285750" algn="r" rtl="1">
                        <a:lnSpc>
                          <a:spcPct val="100000"/>
                        </a:lnSpc>
                        <a:spcAft>
                          <a:spcPts val="0"/>
                        </a:spcAft>
                        <a:buFont typeface="Arial" panose="020B0604020202020204" pitchFamily="34" charset="0"/>
                        <a:buChar char="•"/>
                      </a:pPr>
                      <a:r>
                        <a:rPr lang="ar-SA" sz="11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 مهارة التفاوض و الاقناع.</a:t>
                      </a:r>
                    </a:p>
                    <a:p>
                      <a:pPr marL="286385" indent="-285750" algn="r" rtl="1">
                        <a:lnSpc>
                          <a:spcPct val="100000"/>
                        </a:lnSpc>
                        <a:spcAft>
                          <a:spcPts val="0"/>
                        </a:spcAft>
                        <a:buFont typeface="Arial" panose="020B0604020202020204" pitchFamily="34" charset="0"/>
                        <a:buChar char="•"/>
                      </a:pPr>
                      <a:r>
                        <a:rPr lang="ar-SA" sz="11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 إدارة الأزمات .</a:t>
                      </a:r>
                    </a:p>
                    <a:p>
                      <a:pPr marL="286385" indent="-285750" algn="r" rtl="1">
                        <a:lnSpc>
                          <a:spcPct val="100000"/>
                        </a:lnSpc>
                        <a:spcAft>
                          <a:spcPts val="0"/>
                        </a:spcAft>
                        <a:buFont typeface="Arial" panose="020B0604020202020204" pitchFamily="34" charset="0"/>
                        <a:buChar char="•"/>
                      </a:pPr>
                      <a:r>
                        <a:rPr lang="ar-SA" sz="11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 التعامل مع الرؤساء والمرؤوسين .</a:t>
                      </a:r>
                    </a:p>
                    <a:p>
                      <a:pPr marL="286385" indent="-285750" algn="r" rtl="1">
                        <a:lnSpc>
                          <a:spcPct val="100000"/>
                        </a:lnSpc>
                        <a:spcAft>
                          <a:spcPts val="0"/>
                        </a:spcAft>
                        <a:buFont typeface="Arial" panose="020B0604020202020204" pitchFamily="34" charset="0"/>
                        <a:buChar char="•"/>
                      </a:pPr>
                      <a:r>
                        <a:rPr lang="ar-SA" sz="11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إدارة كفاءة الانفاق للجهة .</a:t>
                      </a:r>
                    </a:p>
                    <a:p>
                      <a:pPr marL="286385"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1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مهارات بناء فريق العمل.</a:t>
                      </a:r>
                    </a:p>
                    <a:p>
                      <a:pPr marL="285750" indent="-285750">
                        <a:buFont typeface="Arial" panose="020B0604020202020204" pitchFamily="34" charset="0"/>
                        <a:buChar char="•"/>
                      </a:pPr>
                      <a:r>
                        <a:rPr lang="ar-SA" sz="11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اصول المحاسبة الحكومية</a:t>
                      </a:r>
                    </a:p>
                    <a:p>
                      <a:pPr marL="285750" indent="-285750">
                        <a:buFont typeface="Arial" panose="020B0604020202020204" pitchFamily="34" charset="0"/>
                        <a:buChar char="•"/>
                      </a:pPr>
                      <a:r>
                        <a:rPr lang="ar-SA" sz="11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مبادئ المحاسبة المالية</a:t>
                      </a:r>
                    </a:p>
                    <a:p>
                      <a:pPr marL="285750" indent="-285750">
                        <a:buFont typeface="Arial" panose="020B0604020202020204" pitchFamily="34" charset="0"/>
                        <a:buChar char="•"/>
                      </a:pPr>
                      <a:r>
                        <a:rPr lang="ar-SA" sz="11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القيود المحاسبية الحكومية</a:t>
                      </a:r>
                    </a:p>
                    <a:p>
                      <a:pPr marL="285750" indent="-285750">
                        <a:buFont typeface="Arial" panose="020B0604020202020204" pitchFamily="34" charset="0"/>
                        <a:buChar char="•"/>
                      </a:pPr>
                      <a:r>
                        <a:rPr lang="ar-SA" sz="11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المراجعة الداخلية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100" b="1" dirty="0">
                          <a:solidFill>
                            <a:srgbClr val="FFFFFF"/>
                          </a:solidFill>
                          <a:effectLst/>
                          <a:latin typeface="Sakkal Majalla" panose="02000000000000000000" pitchFamily="2" charset="-78"/>
                          <a:ea typeface="Sultan bold" pitchFamily="2" charset="-78"/>
                          <a:cs typeface="Sakkal Majalla" panose="02000000000000000000" pitchFamily="2" charset="-78"/>
                        </a:rPr>
                        <a:t>بطاقة الاحتياج</a:t>
                      </a:r>
                      <a:r>
                        <a:rPr lang="ar-SA" sz="1100" b="1" baseline="0" dirty="0">
                          <a:solidFill>
                            <a:srgbClr val="FFFFFF"/>
                          </a:solidFill>
                          <a:effectLst/>
                          <a:latin typeface="Sakkal Majalla" panose="02000000000000000000" pitchFamily="2" charset="-78"/>
                          <a:ea typeface="Sultan bold" pitchFamily="2" charset="-78"/>
                          <a:cs typeface="Sakkal Majalla" panose="02000000000000000000" pitchFamily="2" charset="-78"/>
                        </a:rPr>
                        <a:t> التدريبي</a:t>
                      </a:r>
                      <a:endParaRPr lang="en-US" sz="11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54059056"/>
                  </a:ext>
                </a:extLst>
              </a:tr>
              <a:tr h="206653">
                <a:tc>
                  <a:txBody>
                    <a:bodyPr/>
                    <a:lstStyle/>
                    <a:p>
                      <a:r>
                        <a:rPr lang="ar-SA" sz="11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العربية والالمام </a:t>
                      </a:r>
                      <a:r>
                        <a:rPr lang="ar-SA" sz="1100" b="1" kern="1200" dirty="0" err="1">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بالانجليزية</a:t>
                      </a:r>
                      <a:endParaRPr lang="ar-SA" sz="11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100" b="1">
                          <a:solidFill>
                            <a:srgbClr val="FFFFFF"/>
                          </a:solidFill>
                          <a:effectLst/>
                          <a:latin typeface="Sakkal Majalla" panose="02000000000000000000" pitchFamily="2" charset="-78"/>
                          <a:ea typeface="Sultan bold" pitchFamily="2" charset="-78"/>
                          <a:cs typeface="Sakkal Majalla" panose="02000000000000000000" pitchFamily="2" charset="-78"/>
                        </a:rPr>
                        <a:t>اللغة</a:t>
                      </a:r>
                      <a:endParaRPr lang="en-US" sz="11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68064091"/>
                  </a:ext>
                </a:extLst>
              </a:tr>
              <a:tr h="206653">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1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لا تقل عن 10 سنوات في الاعمال المالية</a:t>
                      </a:r>
                      <a:endParaRPr lang="en-US" sz="11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6350" algn="ctr" rtl="1">
                        <a:lnSpc>
                          <a:spcPct val="107000"/>
                        </a:lnSpc>
                        <a:spcAft>
                          <a:spcPts val="0"/>
                        </a:spcAft>
                      </a:pPr>
                      <a:r>
                        <a:rPr lang="ar-SA" sz="11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الخبرات</a:t>
                      </a:r>
                      <a:endParaRPr lang="en-US" sz="11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5776845"/>
                  </a:ext>
                </a:extLst>
              </a:tr>
            </a:tbl>
          </a:graphicData>
        </a:graphic>
      </p:graphicFrame>
      <p:graphicFrame>
        <p:nvGraphicFramePr>
          <p:cNvPr id="6" name="جدول 5"/>
          <p:cNvGraphicFramePr>
            <a:graphicFrameLocks noGrp="1"/>
          </p:cNvGraphicFramePr>
          <p:nvPr>
            <p:extLst>
              <p:ext uri="{D42A27DB-BD31-4B8C-83A1-F6EECF244321}">
                <p14:modId xmlns:p14="http://schemas.microsoft.com/office/powerpoint/2010/main" val="2984768883"/>
              </p:ext>
            </p:extLst>
          </p:nvPr>
        </p:nvGraphicFramePr>
        <p:xfrm>
          <a:off x="424341" y="2046234"/>
          <a:ext cx="5932916" cy="5089493"/>
        </p:xfrm>
        <a:graphic>
          <a:graphicData uri="http://schemas.openxmlformats.org/drawingml/2006/table">
            <a:tbl>
              <a:tblPr firstRow="1" firstCol="1" bandRow="1"/>
              <a:tblGrid>
                <a:gridCol w="5932916">
                  <a:extLst>
                    <a:ext uri="{9D8B030D-6E8A-4147-A177-3AD203B41FA5}">
                      <a16:colId xmlns:a16="http://schemas.microsoft.com/office/drawing/2014/main" val="3902841131"/>
                    </a:ext>
                  </a:extLst>
                </a:gridCol>
              </a:tblGrid>
              <a:tr h="209808">
                <a:tc>
                  <a:txBody>
                    <a:bodyPr/>
                    <a:lstStyle/>
                    <a:p>
                      <a:pPr marL="6985" marR="2222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المهام و المسئوليات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50241239"/>
                  </a:ext>
                </a:extLst>
              </a:tr>
              <a:tr h="4870471">
                <a:tc>
                  <a:txBody>
                    <a:bodyPr/>
                    <a:lstStyle/>
                    <a:p>
                      <a:pPr marL="171450" marR="166370" lvl="0" indent="-171450" algn="r" defTabSz="914400" rtl="1" eaLnBrk="1" fontAlgn="auto" latinLnBrk="0" hangingPunct="1">
                        <a:lnSpc>
                          <a:spcPct val="100000"/>
                        </a:lnSpc>
                        <a:spcBef>
                          <a:spcPts val="0"/>
                        </a:spcBef>
                        <a:spcAft>
                          <a:spcPts val="5"/>
                        </a:spcAft>
                        <a:buClrTx/>
                        <a:buSzTx/>
                        <a:buFont typeface="Arial" panose="020B0604020202020204" pitchFamily="34" charset="0"/>
                        <a:buChar char="•"/>
                        <a:tabLst/>
                        <a:defRPr/>
                      </a:pPr>
                      <a:r>
                        <a:rPr lang="ar-SA"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التأكد من </a:t>
                      </a:r>
                      <a:r>
                        <a:rPr lang="ar-LB"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تطبيق اللوائح و</a:t>
                      </a:r>
                      <a:r>
                        <a:rPr lang="ar-SA"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الأنظمة و</a:t>
                      </a:r>
                      <a:r>
                        <a:rPr lang="ar-LB"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الأدلة والمعايير والسياسات والإجراءات المرتبطة بالوحدة التنظيمية للشؤون المالية</a:t>
                      </a:r>
                      <a:r>
                        <a:rPr lang="ar-SA"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a:t>
                      </a:r>
                    </a:p>
                    <a:p>
                      <a:pPr marL="171450" marR="166370" lvl="0" indent="-171450" algn="r" defTabSz="914400" rtl="1" eaLnBrk="1" fontAlgn="auto" latinLnBrk="0" hangingPunct="1">
                        <a:lnSpc>
                          <a:spcPct val="100000"/>
                        </a:lnSpc>
                        <a:spcBef>
                          <a:spcPts val="0"/>
                        </a:spcBef>
                        <a:spcAft>
                          <a:spcPts val="5"/>
                        </a:spcAft>
                        <a:buClrTx/>
                        <a:buSzTx/>
                        <a:buFont typeface="Arial" panose="020B0604020202020204" pitchFamily="34" charset="0"/>
                        <a:buChar char="•"/>
                        <a:tabLst/>
                        <a:defRPr/>
                      </a:pPr>
                      <a:r>
                        <a:rPr lang="ar-SA" sz="1200" b="1" baseline="0" dirty="0">
                          <a:solidFill>
                            <a:srgbClr val="000000"/>
                          </a:solidFill>
                          <a:effectLst/>
                          <a:latin typeface="Sakkal Majalla" panose="02000000000000000000" pitchFamily="2" charset="-78"/>
                          <a:ea typeface="Sultan normal" pitchFamily="2" charset="-78"/>
                          <a:cs typeface="Sakkal Majalla" panose="02000000000000000000" pitchFamily="2" charset="-78"/>
                        </a:rPr>
                        <a:t>الاطلاع الدائم على التعاميم التي تخص الإدارة وتعميمها على المنسوبين واعتماد العمل بموجبها.</a:t>
                      </a:r>
                      <a:endParaRPr lang="ar-SA"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endParaRPr>
                    </a:p>
                    <a:p>
                      <a:pPr marL="171450" marR="166370" lvl="0" indent="-171450" algn="r" defTabSz="914400" rtl="1" eaLnBrk="1" fontAlgn="auto" latinLnBrk="0" hangingPunct="1">
                        <a:lnSpc>
                          <a:spcPct val="100000"/>
                        </a:lnSpc>
                        <a:spcBef>
                          <a:spcPts val="0"/>
                        </a:spcBef>
                        <a:spcAft>
                          <a:spcPts val="5"/>
                        </a:spcAft>
                        <a:buClrTx/>
                        <a:buSzTx/>
                        <a:buFont typeface="Arial" panose="020B0604020202020204" pitchFamily="34" charset="0"/>
                        <a:buChar char="•"/>
                        <a:tabLst/>
                        <a:defRP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اعداد خطة استراتيجية تطويرية واعتمادها من وكالة الجامعة.</a:t>
                      </a:r>
                    </a:p>
                    <a:p>
                      <a:pPr marL="171450" marR="166370" lvl="0" indent="-171450" algn="r" defTabSz="914400" rtl="1" eaLnBrk="1" fontAlgn="auto" latinLnBrk="0" hangingPunct="1">
                        <a:lnSpc>
                          <a:spcPct val="100000"/>
                        </a:lnSpc>
                        <a:spcBef>
                          <a:spcPts val="0"/>
                        </a:spcBef>
                        <a:spcAft>
                          <a:spcPts val="5"/>
                        </a:spcAft>
                        <a:buClrTx/>
                        <a:buSzTx/>
                        <a:buFont typeface="Arial" panose="020B0604020202020204" pitchFamily="34" charset="0"/>
                        <a:buChar char="•"/>
                        <a:tabLst/>
                        <a:defRPr/>
                      </a:pPr>
                      <a:r>
                        <a:rPr lang="ar-SA" sz="1200" b="1" baseline="0" dirty="0">
                          <a:solidFill>
                            <a:srgbClr val="000000"/>
                          </a:solidFill>
                          <a:effectLst/>
                          <a:latin typeface="Sakkal Majalla" panose="02000000000000000000" pitchFamily="2" charset="-78"/>
                          <a:ea typeface="Sultan normal" pitchFamily="2" charset="-78"/>
                          <a:cs typeface="Sakkal Majalla" panose="02000000000000000000" pitchFamily="2" charset="-78"/>
                        </a:rPr>
                        <a:t>اعداد خطة تشغيلية لأعمال الإدارة واعتمادها من وكالة الجامعة.</a:t>
                      </a:r>
                    </a:p>
                    <a:p>
                      <a:pPr marL="171450" marR="166370" lvl="0" indent="-171450" algn="r" defTabSz="914400" rtl="1" eaLnBrk="1" fontAlgn="auto" latinLnBrk="0" hangingPunct="1">
                        <a:lnSpc>
                          <a:spcPct val="100000"/>
                        </a:lnSpc>
                        <a:spcBef>
                          <a:spcPts val="0"/>
                        </a:spcBef>
                        <a:spcAft>
                          <a:spcPts val="5"/>
                        </a:spcAft>
                        <a:buClrTx/>
                        <a:buSzTx/>
                        <a:buFont typeface="Arial" panose="020B0604020202020204" pitchFamily="34" charset="0"/>
                        <a:buChar char="•"/>
                        <a:tabLst/>
                        <a:defRPr/>
                      </a:pPr>
                      <a:r>
                        <a:rPr lang="ar-SA" sz="1200" b="1" kern="1200" baseline="0" dirty="0">
                          <a:solidFill>
                            <a:srgbClr val="000000"/>
                          </a:solidFill>
                          <a:effectLst/>
                          <a:latin typeface="Sakkal Majalla" panose="02000000000000000000" pitchFamily="2" charset="-78"/>
                          <a:ea typeface="Sultan normal" pitchFamily="2" charset="-78"/>
                          <a:cs typeface="Sakkal Majalla" panose="02000000000000000000" pitchFamily="2" charset="-78"/>
                        </a:rPr>
                        <a:t>تقويم أداء مرؤوسيه وتطويرهم المهني وفق نظام تقويم الأداء في الجهة.</a:t>
                      </a:r>
                    </a:p>
                    <a:p>
                      <a:pPr marL="171450" marR="166370" lvl="0" indent="-171450" algn="r" defTabSz="914400" rtl="1" eaLnBrk="1" fontAlgn="auto" latinLnBrk="0" hangingPunct="1">
                        <a:lnSpc>
                          <a:spcPct val="100000"/>
                        </a:lnSpc>
                        <a:spcBef>
                          <a:spcPts val="0"/>
                        </a:spcBef>
                        <a:spcAft>
                          <a:spcPts val="5"/>
                        </a:spcAft>
                        <a:buClrTx/>
                        <a:buSzTx/>
                        <a:buFont typeface="Arial" panose="020B0604020202020204" pitchFamily="34" charset="0"/>
                        <a:buChar char="•"/>
                        <a:tabLst/>
                        <a:defRPr/>
                      </a:pPr>
                      <a:r>
                        <a:rPr lang="ar-SA"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إشراف</a:t>
                      </a:r>
                      <a:r>
                        <a:rPr lang="ar-SA" sz="1200" b="1" kern="1200" baseline="0" dirty="0">
                          <a:solidFill>
                            <a:srgbClr val="000000"/>
                          </a:solidFill>
                          <a:effectLst/>
                          <a:latin typeface="Sakkal Majalla" panose="02000000000000000000" pitchFamily="2" charset="-78"/>
                          <a:ea typeface="Sultan normal" pitchFamily="2" charset="-78"/>
                          <a:cs typeface="Sakkal Majalla" panose="02000000000000000000" pitchFamily="2" charset="-78"/>
                        </a:rPr>
                        <a:t> وتوجيه الموظفين من أجل تحقيق أهداف الإدارة</a:t>
                      </a:r>
                      <a:r>
                        <a:rPr lang="ar-LB" sz="1200" b="1" kern="1200" baseline="0" dirty="0">
                          <a:solidFill>
                            <a:srgbClr val="000000"/>
                          </a:solidFill>
                          <a:effectLst/>
                          <a:latin typeface="Sakkal Majalla" panose="02000000000000000000" pitchFamily="2" charset="-78"/>
                          <a:ea typeface="Sultan normal" pitchFamily="2" charset="-78"/>
                          <a:cs typeface="Sakkal Majalla" panose="02000000000000000000" pitchFamily="2" charset="-78"/>
                        </a:rPr>
                        <a:t> الاستراتيجية</a:t>
                      </a:r>
                      <a:r>
                        <a:rPr lang="ar-SA" sz="1200" b="1" kern="1200" baseline="0" dirty="0">
                          <a:solidFill>
                            <a:srgbClr val="000000"/>
                          </a:solidFill>
                          <a:effectLst/>
                          <a:latin typeface="Sakkal Majalla" panose="02000000000000000000" pitchFamily="2" charset="-78"/>
                          <a:ea typeface="Sultan normal" pitchFamily="2" charset="-78"/>
                          <a:cs typeface="Sakkal Majalla" panose="02000000000000000000" pitchFamily="2" charset="-78"/>
                        </a:rPr>
                        <a:t>.</a:t>
                      </a:r>
                    </a:p>
                    <a:p>
                      <a:pPr marL="171450" marR="166370" lvl="0" indent="-171450" algn="r" defTabSz="914400" rtl="1" eaLnBrk="1" fontAlgn="auto" latinLnBrk="0" hangingPunct="1">
                        <a:lnSpc>
                          <a:spcPct val="100000"/>
                        </a:lnSpc>
                        <a:spcBef>
                          <a:spcPts val="0"/>
                        </a:spcBef>
                        <a:spcAft>
                          <a:spcPts val="5"/>
                        </a:spcAft>
                        <a:buClrTx/>
                        <a:buSzTx/>
                        <a:buFont typeface="Arial" panose="020B0604020202020204" pitchFamily="34" charset="0"/>
                        <a:buChar char="•"/>
                        <a:tabLst/>
                        <a:defRP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متابعة مسيرات</a:t>
                      </a:r>
                      <a:r>
                        <a:rPr lang="ar-SA" sz="1200" b="1" baseline="0" dirty="0">
                          <a:solidFill>
                            <a:srgbClr val="000000"/>
                          </a:solidFill>
                          <a:effectLst/>
                          <a:latin typeface="Sakkal Majalla" panose="02000000000000000000" pitchFamily="2" charset="-78"/>
                          <a:ea typeface="Sultan normal" pitchFamily="2" charset="-78"/>
                          <a:cs typeface="Sakkal Majalla" panose="02000000000000000000" pitchFamily="2" charset="-78"/>
                        </a:rPr>
                        <a:t> الرواتب ومستحقات منسوبي الجامعة واعتمادها.</a:t>
                      </a:r>
                    </a:p>
                    <a:p>
                      <a:pPr marL="171450" marR="166370" indent="-171450" algn="r" rtl="1">
                        <a:lnSpc>
                          <a:spcPct val="100000"/>
                        </a:lnSpc>
                        <a:spcAft>
                          <a:spcPts val="5"/>
                        </a:spcAft>
                        <a:buFont typeface="Arial" panose="020B0604020202020204" pitchFamily="34" charset="0"/>
                        <a:buChar char="•"/>
                      </a:pPr>
                      <a:r>
                        <a:rPr lang="ar-SA" sz="1200" b="1" baseline="0" dirty="0">
                          <a:solidFill>
                            <a:srgbClr val="000000"/>
                          </a:solidFill>
                          <a:effectLst/>
                          <a:latin typeface="Sakkal Majalla" panose="02000000000000000000" pitchFamily="2" charset="-78"/>
                          <a:ea typeface="Sultan normal" pitchFamily="2" charset="-78"/>
                          <a:cs typeface="Sakkal Majalla" panose="02000000000000000000" pitchFamily="2" charset="-78"/>
                        </a:rPr>
                        <a:t>متابعة مسيرات مكافآت الطلبة والطالبات واعتمادها.</a:t>
                      </a:r>
                      <a:endPar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endParaRPr>
                    </a:p>
                    <a:p>
                      <a:pPr marL="171450" marR="166370" indent="-171450" algn="r" rtl="1">
                        <a:lnSpc>
                          <a:spcPct val="100000"/>
                        </a:lnSpc>
                        <a:spcAft>
                          <a:spcPts val="5"/>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متابعة المستخلصات الخاصة بالشركات والمؤسسات واعتمادها.</a:t>
                      </a:r>
                    </a:p>
                    <a:p>
                      <a:pPr marL="171450" marR="166370" indent="-171450" algn="r" defTabSz="914400" rtl="1" eaLnBrk="1" fontAlgn="auto" latinLnBrk="0" hangingPunct="1">
                        <a:lnSpc>
                          <a:spcPct val="100000"/>
                        </a:lnSpc>
                        <a:spcBef>
                          <a:spcPts val="0"/>
                        </a:spcBef>
                        <a:spcAft>
                          <a:spcPts val="5"/>
                        </a:spcAft>
                        <a:buClrTx/>
                        <a:buSzTx/>
                        <a:buFont typeface="Arial" panose="020B0604020202020204" pitchFamily="34" charset="0"/>
                        <a:buChar char="•"/>
                        <a:tabLst/>
                        <a:defRP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متابعة </a:t>
                      </a:r>
                      <a:r>
                        <a:rPr lang="ar-SA" sz="1200" b="1" dirty="0" err="1">
                          <a:solidFill>
                            <a:srgbClr val="000000"/>
                          </a:solidFill>
                          <a:effectLst/>
                          <a:latin typeface="Sakkal Majalla" panose="02000000000000000000" pitchFamily="2" charset="-78"/>
                          <a:ea typeface="Sultan normal" pitchFamily="2" charset="-78"/>
                          <a:cs typeface="Sakkal Majalla" panose="02000000000000000000" pitchFamily="2" charset="-78"/>
                        </a:rPr>
                        <a:t>التعميدات</a:t>
                      </a: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 الخاصة بالشركات والمؤسسات واعتمادها.</a:t>
                      </a:r>
                    </a:p>
                    <a:p>
                      <a:pPr marL="171450" marR="166370" indent="-171450" algn="r" rtl="1">
                        <a:lnSpc>
                          <a:spcPct val="100000"/>
                        </a:lnSpc>
                        <a:spcAft>
                          <a:spcPts val="5"/>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اعتماد أوامر الصرف ورقيا وعلى منصة اعتماد.</a:t>
                      </a:r>
                    </a:p>
                    <a:p>
                      <a:pPr marL="171450" marR="166370" indent="-171450" algn="r" defTabSz="914400" rtl="1" eaLnBrk="1" fontAlgn="auto" latinLnBrk="0" hangingPunct="1">
                        <a:lnSpc>
                          <a:spcPct val="100000"/>
                        </a:lnSpc>
                        <a:spcBef>
                          <a:spcPts val="0"/>
                        </a:spcBef>
                        <a:spcAft>
                          <a:spcPts val="5"/>
                        </a:spcAft>
                        <a:buClrTx/>
                        <a:buSzTx/>
                        <a:buFont typeface="Arial" panose="020B0604020202020204" pitchFamily="34" charset="0"/>
                        <a:buChar char="•"/>
                        <a:tabLst/>
                        <a:defRP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اعتماد أوامر الدفع ورقيا وعلى منصة اعتماد.</a:t>
                      </a:r>
                    </a:p>
                    <a:p>
                      <a:pPr marL="171450" marR="166370" indent="-171450" algn="r" rtl="1">
                        <a:lnSpc>
                          <a:spcPct val="100000"/>
                        </a:lnSpc>
                        <a:spcAft>
                          <a:spcPts val="5"/>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متابعة المعاملات المتعثرة ومخاطبة الجهات ذات العلاقة بها.</a:t>
                      </a:r>
                    </a:p>
                    <a:p>
                      <a:pPr marL="171450" marR="166370" indent="-171450" algn="r" rtl="1">
                        <a:lnSpc>
                          <a:spcPct val="100000"/>
                        </a:lnSpc>
                        <a:spcAft>
                          <a:spcPts val="5"/>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اعتماد الشيكات الخاصة بالبنوك التجارية.</a:t>
                      </a:r>
                    </a:p>
                    <a:p>
                      <a:pPr marL="171450" marR="166370" indent="-171450" algn="r" rtl="1">
                        <a:lnSpc>
                          <a:spcPct val="100000"/>
                        </a:lnSpc>
                        <a:spcAft>
                          <a:spcPts val="5"/>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اعتماد</a:t>
                      </a:r>
                      <a:r>
                        <a:rPr lang="ar-SA" sz="1200" b="1" baseline="0" dirty="0">
                          <a:solidFill>
                            <a:srgbClr val="000000"/>
                          </a:solidFill>
                          <a:effectLst/>
                          <a:latin typeface="Sakkal Majalla" panose="02000000000000000000" pitchFamily="2" charset="-78"/>
                          <a:ea typeface="Sultan normal" pitchFamily="2" charset="-78"/>
                          <a:cs typeface="Sakkal Majalla" panose="02000000000000000000" pitchFamily="2" charset="-78"/>
                        </a:rPr>
                        <a:t> الصرف على برنامج الاي كورب الخاص بصرف المستحقات بالبنك الأهلي السعودي.</a:t>
                      </a:r>
                    </a:p>
                    <a:p>
                      <a:pPr marL="171450" marR="166370" indent="-171450" algn="r" rtl="1">
                        <a:lnSpc>
                          <a:spcPct val="100000"/>
                        </a:lnSpc>
                        <a:spcAft>
                          <a:spcPts val="5"/>
                        </a:spcAft>
                        <a:buFont typeface="Arial" panose="020B0604020202020204" pitchFamily="34" charset="0"/>
                        <a:buChar char="•"/>
                      </a:pPr>
                      <a:r>
                        <a:rPr lang="ar-SA" sz="1200" b="1" baseline="0" dirty="0">
                          <a:solidFill>
                            <a:srgbClr val="000000"/>
                          </a:solidFill>
                          <a:effectLst/>
                          <a:latin typeface="Sakkal Majalla" panose="02000000000000000000" pitchFamily="2" charset="-78"/>
                          <a:ea typeface="Sultan normal" pitchFamily="2" charset="-78"/>
                          <a:cs typeface="Sakkal Majalla" panose="02000000000000000000" pitchFamily="2" charset="-78"/>
                        </a:rPr>
                        <a:t>الاشراف على الحساب الختامي.</a:t>
                      </a:r>
                    </a:p>
                    <a:p>
                      <a:pPr marL="171450" marR="166370" indent="-171450" algn="r" rtl="1">
                        <a:lnSpc>
                          <a:spcPct val="100000"/>
                        </a:lnSpc>
                        <a:spcAft>
                          <a:spcPts val="5"/>
                        </a:spcAft>
                        <a:buFont typeface="Arial" panose="020B0604020202020204" pitchFamily="34" charset="0"/>
                        <a:buChar char="•"/>
                      </a:pPr>
                      <a:r>
                        <a:rPr lang="ar-SA" sz="1200" b="1" baseline="0" dirty="0">
                          <a:solidFill>
                            <a:srgbClr val="000000"/>
                          </a:solidFill>
                          <a:effectLst/>
                          <a:latin typeface="Sakkal Majalla" panose="02000000000000000000" pitchFamily="2" charset="-78"/>
                          <a:ea typeface="Sultan normal" pitchFamily="2" charset="-78"/>
                          <a:cs typeface="Sakkal Majalla" panose="02000000000000000000" pitchFamily="2" charset="-78"/>
                        </a:rPr>
                        <a:t>متابعة العقود </a:t>
                      </a:r>
                      <a:r>
                        <a:rPr lang="ar-SA" sz="1200" b="1" baseline="0" dirty="0" err="1">
                          <a:solidFill>
                            <a:srgbClr val="000000"/>
                          </a:solidFill>
                          <a:effectLst/>
                          <a:latin typeface="Sakkal Majalla" panose="02000000000000000000" pitchFamily="2" charset="-78"/>
                          <a:ea typeface="Sultan normal" pitchFamily="2" charset="-78"/>
                          <a:cs typeface="Sakkal Majalla" panose="02000000000000000000" pitchFamily="2" charset="-78"/>
                        </a:rPr>
                        <a:t>والتعميدات</a:t>
                      </a:r>
                      <a:r>
                        <a:rPr lang="ar-SA" sz="1200" b="1" baseline="0" dirty="0">
                          <a:solidFill>
                            <a:srgbClr val="000000"/>
                          </a:solidFill>
                          <a:effectLst/>
                          <a:latin typeface="Sakkal Majalla" panose="02000000000000000000" pitchFamily="2" charset="-78"/>
                          <a:ea typeface="Sultan normal" pitchFamily="2" charset="-78"/>
                          <a:cs typeface="Sakkal Majalla" panose="02000000000000000000" pitchFamily="2" charset="-78"/>
                        </a:rPr>
                        <a:t> التي لم ترد للإدارة المالية للصرف والتواصل مع الجهات الخاصة بها.</a:t>
                      </a:r>
                    </a:p>
                    <a:p>
                      <a:pPr marL="171450" marR="166370" indent="-171450" algn="r" defTabSz="914400" rtl="1" eaLnBrk="1" latinLnBrk="0" hangingPunct="1">
                        <a:lnSpc>
                          <a:spcPct val="100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حضور اللجان المتعلقة بمدير الإدارة المالية وحضور الاجتماعات.</a:t>
                      </a:r>
                    </a:p>
                    <a:p>
                      <a:pPr marL="171450" marR="166370" lvl="0" indent="-171450" algn="r" defTabSz="914400" rtl="1" eaLnBrk="1" fontAlgn="auto" latinLnBrk="0" hangingPunct="1">
                        <a:lnSpc>
                          <a:spcPct val="100000"/>
                        </a:lnSpc>
                        <a:spcBef>
                          <a:spcPts val="0"/>
                        </a:spcBef>
                        <a:spcAft>
                          <a:spcPts val="5"/>
                        </a:spcAft>
                        <a:buClrTx/>
                        <a:buSzTx/>
                        <a:buFont typeface="Arial" panose="020B0604020202020204" pitchFamily="34" charset="0"/>
                        <a:buChar char="•"/>
                        <a:tabLst/>
                        <a:defRPr/>
                      </a:pPr>
                      <a:r>
                        <a:rPr lang="ar-SA"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القيام </a:t>
                      </a: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بأي عمل مسند له في اطار صلاحيات المدير ونطاق عمله.</a:t>
                      </a: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784306"/>
                  </a:ext>
                </a:extLst>
              </a:tr>
            </a:tbl>
          </a:graphicData>
        </a:graphic>
      </p:graphicFrame>
      <p:grpSp>
        <p:nvGrpSpPr>
          <p:cNvPr id="7" name="مجموعة 6">
            <a:extLst>
              <a:ext uri="{FF2B5EF4-FFF2-40B4-BE49-F238E27FC236}">
                <a16:creationId xmlns:a16="http://schemas.microsoft.com/office/drawing/2014/main" id="{42A48A3C-7676-4448-8E13-43AE9CB13A0F}"/>
              </a:ext>
            </a:extLst>
          </p:cNvPr>
          <p:cNvGrpSpPr/>
          <p:nvPr/>
        </p:nvGrpSpPr>
        <p:grpSpPr>
          <a:xfrm>
            <a:off x="5889319" y="0"/>
            <a:ext cx="4802494" cy="673100"/>
            <a:chOff x="5889319" y="0"/>
            <a:chExt cx="4802494" cy="673100"/>
          </a:xfrm>
        </p:grpSpPr>
        <p:sp>
          <p:nvSpPr>
            <p:cNvPr id="8" name="Rectangle 70">
              <a:extLst>
                <a:ext uri="{FF2B5EF4-FFF2-40B4-BE49-F238E27FC236}">
                  <a16:creationId xmlns:a16="http://schemas.microsoft.com/office/drawing/2014/main" id="{A79F3A07-0F1A-4575-B1D4-E9F1D52BB9FB}"/>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err="1">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الوصوف</a:t>
              </a: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 الوظيفية</a:t>
              </a:r>
            </a:p>
          </p:txBody>
        </p:sp>
        <p:sp>
          <p:nvSpPr>
            <p:cNvPr id="9" name="مستطيل 8">
              <a:extLst>
                <a:ext uri="{FF2B5EF4-FFF2-40B4-BE49-F238E27FC236}">
                  <a16:creationId xmlns:a16="http://schemas.microsoft.com/office/drawing/2014/main" id="{59ECB94B-0959-41CC-AF9A-11820E7A0BD2}"/>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1D4DF1FF-E887-4609-94FB-17BA15EC1FF3}"/>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1" name="جدول 10">
            <a:extLst>
              <a:ext uri="{FF2B5EF4-FFF2-40B4-BE49-F238E27FC236}">
                <a16:creationId xmlns:a16="http://schemas.microsoft.com/office/drawing/2014/main" id="{689C9EB7-8E44-498B-8A07-7A7B2E46C63C}"/>
              </a:ext>
            </a:extLst>
          </p:cNvPr>
          <p:cNvGraphicFramePr>
            <a:graphicFrameLocks noGrp="1"/>
          </p:cNvGraphicFramePr>
          <p:nvPr>
            <p:extLst>
              <p:ext uri="{D42A27DB-BD31-4B8C-83A1-F6EECF244321}">
                <p14:modId xmlns:p14="http://schemas.microsoft.com/office/powerpoint/2010/main" val="924359887"/>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 </a:t>
                      </a:r>
                      <a:r>
                        <a:rPr lang="ar-SA" sz="1600" b="1" dirty="0">
                          <a:solidFill>
                            <a:schemeClr val="tx1"/>
                          </a:solidFill>
                          <a:latin typeface="Sakkal Majalla" panose="02000000000000000000" pitchFamily="2" charset="-78"/>
                          <a:cs typeface="Sakkal Majalla" panose="02000000000000000000" pitchFamily="2" charset="-78"/>
                        </a:rPr>
                        <a:t>وصف</a:t>
                      </a:r>
                      <a:r>
                        <a:rPr lang="ar-SA" sz="1600" b="1" baseline="0" dirty="0">
                          <a:solidFill>
                            <a:schemeClr val="tx1"/>
                          </a:solidFill>
                          <a:latin typeface="Sakkal Majalla" panose="02000000000000000000" pitchFamily="2" charset="-78"/>
                          <a:cs typeface="Sakkal Majalla" panose="02000000000000000000" pitchFamily="2" charset="-78"/>
                        </a:rPr>
                        <a:t> وظيفي</a:t>
                      </a:r>
                      <a:endParaRPr lang="ar-SA" sz="1600" b="1" dirty="0">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nchor="ctr"/>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nchor="ctr"/>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FA-J-1</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nchor="ctr"/>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nchor="ctr"/>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spTree>
    <p:extLst>
      <p:ext uri="{BB962C8B-B14F-4D97-AF65-F5344CB8AC3E}">
        <p14:creationId xmlns:p14="http://schemas.microsoft.com/office/powerpoint/2010/main" val="2879638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جدول 6">
            <a:extLst>
              <a:ext uri="{FF2B5EF4-FFF2-40B4-BE49-F238E27FC236}">
                <a16:creationId xmlns:a16="http://schemas.microsoft.com/office/drawing/2014/main" id="{B33D8A60-7C01-43E0-9D33-81D211B4B242}"/>
              </a:ext>
            </a:extLst>
          </p:cNvPr>
          <p:cNvGraphicFramePr>
            <a:graphicFrameLocks noGrp="1"/>
          </p:cNvGraphicFramePr>
          <p:nvPr>
            <p:extLst>
              <p:ext uri="{D42A27DB-BD31-4B8C-83A1-F6EECF244321}">
                <p14:modId xmlns:p14="http://schemas.microsoft.com/office/powerpoint/2010/main" val="3728671340"/>
              </p:ext>
            </p:extLst>
          </p:nvPr>
        </p:nvGraphicFramePr>
        <p:xfrm>
          <a:off x="6487886" y="2046234"/>
          <a:ext cx="3738353" cy="1901651"/>
        </p:xfrm>
        <a:graphic>
          <a:graphicData uri="http://schemas.openxmlformats.org/drawingml/2006/table">
            <a:tbl>
              <a:tblPr firstRow="1" firstCol="1" bandRow="1"/>
              <a:tblGrid>
                <a:gridCol w="2649368">
                  <a:extLst>
                    <a:ext uri="{9D8B030D-6E8A-4147-A177-3AD203B41FA5}">
                      <a16:colId xmlns:a16="http://schemas.microsoft.com/office/drawing/2014/main" val="52233954"/>
                    </a:ext>
                  </a:extLst>
                </a:gridCol>
                <a:gridCol w="1088985">
                  <a:extLst>
                    <a:ext uri="{9D8B030D-6E8A-4147-A177-3AD203B41FA5}">
                      <a16:colId xmlns:a16="http://schemas.microsoft.com/office/drawing/2014/main" val="1947471505"/>
                    </a:ext>
                  </a:extLst>
                </a:gridCol>
              </a:tblGrid>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مساعد مدير الإدارة المالية لشؤون التدقيق</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المسمى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15337812"/>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2692406"/>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مدير 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مسمى مدير 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3709707"/>
                  </a:ext>
                </a:extLst>
              </a:tr>
              <a:tr h="272009">
                <a:tc>
                  <a:txBody>
                    <a:bodyPr/>
                    <a:lstStyle/>
                    <a:p>
                      <a:pPr marL="5715" indent="-6350" algn="ctr" rtl="1">
                        <a:lnSpc>
                          <a:spcPct val="107000"/>
                        </a:lnSpc>
                        <a:spcAft>
                          <a:spcPts val="0"/>
                        </a:spcAft>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مدير الإدارة المالية</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الارتباط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652432"/>
                  </a:ext>
                </a:extLst>
              </a:tr>
              <a:tr h="272009">
                <a:tc gridSpan="2">
                  <a:txBody>
                    <a:bodyPr/>
                    <a:lstStyle/>
                    <a:p>
                      <a:pPr marL="444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الهدف التشغيلي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pPr rtl="1"/>
                      <a:endParaRPr lang="ar-SA"/>
                    </a:p>
                  </a:txBody>
                  <a:tcPr/>
                </a:tc>
                <a:extLst>
                  <a:ext uri="{0D108BD9-81ED-4DB2-BD59-A6C34878D82A}">
                    <a16:rowId xmlns:a16="http://schemas.microsoft.com/office/drawing/2014/main" val="2212956714"/>
                  </a:ext>
                </a:extLst>
              </a:tr>
              <a:tr h="541606">
                <a:tc gridSpan="2">
                  <a:txBody>
                    <a:bodyPr/>
                    <a:lstStyle/>
                    <a:p>
                      <a:pPr marL="12065" marR="0" indent="-6350" algn="ctr" defTabSz="914400" rtl="1" eaLnBrk="1" fontAlgn="auto" latinLnBrk="0" hangingPunct="1">
                        <a:lnSpc>
                          <a:spcPct val="107000"/>
                        </a:lnSpc>
                        <a:spcBef>
                          <a:spcPts val="0"/>
                        </a:spcBef>
                        <a:spcAft>
                          <a:spcPts val="0"/>
                        </a:spcAft>
                        <a:buClrTx/>
                        <a:buSzTx/>
                        <a:buFontTx/>
                        <a:buNone/>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القيام بأعمال نائب مدير الإدارة المالية  والاشراف والمتابعة على تنفيذ المهام الموكلة من مدير الإدارة في ما يتعلق بشؤون التدقيق</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extLst>
                  <a:ext uri="{0D108BD9-81ED-4DB2-BD59-A6C34878D82A}">
                    <a16:rowId xmlns:a16="http://schemas.microsoft.com/office/drawing/2014/main" val="133750813"/>
                  </a:ext>
                </a:extLst>
              </a:tr>
            </a:tbl>
          </a:graphicData>
        </a:graphic>
      </p:graphicFrame>
      <p:graphicFrame>
        <p:nvGraphicFramePr>
          <p:cNvPr id="8" name="جدول 7">
            <a:extLst>
              <a:ext uri="{FF2B5EF4-FFF2-40B4-BE49-F238E27FC236}">
                <a16:creationId xmlns:a16="http://schemas.microsoft.com/office/drawing/2014/main" id="{60F56581-4863-4D24-9506-DD526B99397C}"/>
              </a:ext>
            </a:extLst>
          </p:cNvPr>
          <p:cNvGraphicFramePr>
            <a:graphicFrameLocks noGrp="1"/>
          </p:cNvGraphicFramePr>
          <p:nvPr>
            <p:extLst>
              <p:ext uri="{D42A27DB-BD31-4B8C-83A1-F6EECF244321}">
                <p14:modId xmlns:p14="http://schemas.microsoft.com/office/powerpoint/2010/main" val="1224633153"/>
              </p:ext>
            </p:extLst>
          </p:nvPr>
        </p:nvGraphicFramePr>
        <p:xfrm>
          <a:off x="6487887" y="4112089"/>
          <a:ext cx="3738354" cy="3014423"/>
        </p:xfrm>
        <a:graphic>
          <a:graphicData uri="http://schemas.openxmlformats.org/drawingml/2006/table">
            <a:tbl>
              <a:tblPr firstRow="1" firstCol="1" bandRow="1"/>
              <a:tblGrid>
                <a:gridCol w="3102875">
                  <a:extLst>
                    <a:ext uri="{9D8B030D-6E8A-4147-A177-3AD203B41FA5}">
                      <a16:colId xmlns:a16="http://schemas.microsoft.com/office/drawing/2014/main" val="740852273"/>
                    </a:ext>
                  </a:extLst>
                </a:gridCol>
                <a:gridCol w="635479">
                  <a:extLst>
                    <a:ext uri="{9D8B030D-6E8A-4147-A177-3AD203B41FA5}">
                      <a16:colId xmlns:a16="http://schemas.microsoft.com/office/drawing/2014/main" val="3662980835"/>
                    </a:ext>
                  </a:extLst>
                </a:gridCol>
              </a:tblGrid>
              <a:tr h="320511">
                <a:tc>
                  <a:txBody>
                    <a:bodyPr/>
                    <a:lstStyle/>
                    <a:p>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ألا يقل عن الشهادة الجامعية في التخصصات ذات</a:t>
                      </a:r>
                      <a:r>
                        <a:rPr lang="ar-SA" sz="1200" b="1" kern="1200" baseline="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 الصلة</a:t>
                      </a:r>
                      <a:endPar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المؤهلات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8066747"/>
                  </a:ext>
                </a:extLst>
              </a:tr>
              <a:tr h="2195016">
                <a:tc>
                  <a:txBody>
                    <a:bodyPr/>
                    <a:lstStyle/>
                    <a:p>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دورة تدريبية في:</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استخدام الحاسب الآلي</a:t>
                      </a:r>
                    </a:p>
                    <a:p>
                      <a:pPr marL="286385" indent="-285750" algn="r" rtl="1">
                        <a:lnSpc>
                          <a:spcPct val="100000"/>
                        </a:lnSpc>
                        <a:spcAft>
                          <a:spcPts val="0"/>
                        </a:spcAft>
                        <a:buFont typeface="Arial" panose="020B0604020202020204" pitchFamily="34" charset="0"/>
                        <a:buChar char="•"/>
                      </a:pPr>
                      <a:r>
                        <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مهارات التواصل الفعال.</a:t>
                      </a:r>
                    </a:p>
                    <a:p>
                      <a:pPr marL="286385" indent="-285750" algn="r" rtl="1">
                        <a:lnSpc>
                          <a:spcPct val="100000"/>
                        </a:lnSpc>
                        <a:spcAft>
                          <a:spcPts val="0"/>
                        </a:spcAft>
                        <a:buFont typeface="Arial" panose="020B0604020202020204" pitchFamily="34" charset="0"/>
                        <a:buChar char="•"/>
                      </a:pPr>
                      <a:r>
                        <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مهارات بناء فريق العمل.</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مهارة التعامل مع المرؤوسين</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اصول المحاسبة الحكومية</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مبادئ المحاسبة المالية</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القيود المحاسبية الحكومية</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المراجعة الداخلية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بطاقة الاحتياج</a:t>
                      </a:r>
                      <a:r>
                        <a:rPr lang="ar-SA" sz="1200" b="1" baseline="0" dirty="0">
                          <a:solidFill>
                            <a:srgbClr val="FFFFFF"/>
                          </a:solidFill>
                          <a:effectLst/>
                          <a:latin typeface="Sakkal Majalla" panose="02000000000000000000" pitchFamily="2" charset="-78"/>
                          <a:ea typeface="Sultan bold" pitchFamily="2" charset="-78"/>
                          <a:cs typeface="Sakkal Majalla" panose="02000000000000000000" pitchFamily="2" charset="-78"/>
                        </a:rPr>
                        <a:t> التدريبي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54059056"/>
                  </a:ext>
                </a:extLst>
              </a:tr>
              <a:tr h="249448">
                <a:tc>
                  <a:txBody>
                    <a:bodyPr/>
                    <a:lstStyle/>
                    <a:p>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العربية والالمام </a:t>
                      </a:r>
                      <a:r>
                        <a:rPr lang="ar-SA" sz="1200" b="1" kern="1200" dirty="0" err="1">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بالانجليزية</a:t>
                      </a:r>
                      <a:endPar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اللغة</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68064091"/>
                  </a:ext>
                </a:extLst>
              </a:tr>
              <a:tr h="24944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لا تقل عن 7 سنوات في الاعمال المالية</a:t>
                      </a:r>
                      <a:endParaRPr lang="en-US"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الخبرات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5776845"/>
                  </a:ext>
                </a:extLst>
              </a:tr>
            </a:tbl>
          </a:graphicData>
        </a:graphic>
      </p:graphicFrame>
      <p:graphicFrame>
        <p:nvGraphicFramePr>
          <p:cNvPr id="9" name="جدول 8">
            <a:extLst>
              <a:ext uri="{FF2B5EF4-FFF2-40B4-BE49-F238E27FC236}">
                <a16:creationId xmlns:a16="http://schemas.microsoft.com/office/drawing/2014/main" id="{265642A9-ADC7-470E-A6AF-76E721CC2D81}"/>
              </a:ext>
            </a:extLst>
          </p:cNvPr>
          <p:cNvGraphicFramePr>
            <a:graphicFrameLocks noGrp="1"/>
          </p:cNvGraphicFramePr>
          <p:nvPr>
            <p:extLst>
              <p:ext uri="{D42A27DB-BD31-4B8C-83A1-F6EECF244321}">
                <p14:modId xmlns:p14="http://schemas.microsoft.com/office/powerpoint/2010/main" val="317833207"/>
              </p:ext>
            </p:extLst>
          </p:nvPr>
        </p:nvGraphicFramePr>
        <p:xfrm>
          <a:off x="424341" y="2046234"/>
          <a:ext cx="5932916" cy="5089493"/>
        </p:xfrm>
        <a:graphic>
          <a:graphicData uri="http://schemas.openxmlformats.org/drawingml/2006/table">
            <a:tbl>
              <a:tblPr firstRow="1" firstCol="1" bandRow="1"/>
              <a:tblGrid>
                <a:gridCol w="5932916">
                  <a:extLst>
                    <a:ext uri="{9D8B030D-6E8A-4147-A177-3AD203B41FA5}">
                      <a16:colId xmlns:a16="http://schemas.microsoft.com/office/drawing/2014/main" val="3902841131"/>
                    </a:ext>
                  </a:extLst>
                </a:gridCol>
              </a:tblGrid>
              <a:tr h="209808">
                <a:tc>
                  <a:txBody>
                    <a:bodyPr/>
                    <a:lstStyle/>
                    <a:p>
                      <a:pPr marL="6985" marR="2222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المهام و المسئوليات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50241239"/>
                  </a:ext>
                </a:extLst>
              </a:tr>
              <a:tr h="4870471">
                <a:tc>
                  <a:txBody>
                    <a:bodyPr/>
                    <a:lstStyle/>
                    <a:p>
                      <a:pPr marL="171450" marR="166370" lvl="0" indent="-171450" algn="r" defTabSz="914400" rtl="1" eaLnBrk="1" fontAlgn="auto" latinLnBrk="0" hangingPunct="1">
                        <a:lnSpc>
                          <a:spcPct val="100000"/>
                        </a:lnSpc>
                        <a:spcBef>
                          <a:spcPts val="0"/>
                        </a:spcBef>
                        <a:spcAft>
                          <a:spcPts val="5"/>
                        </a:spcAft>
                        <a:buClrTx/>
                        <a:buSzTx/>
                        <a:buFont typeface="Arial" panose="020B0604020202020204" pitchFamily="34" charset="0"/>
                        <a:buChar char="•"/>
                        <a:tabLst/>
                        <a:defRPr/>
                      </a:pPr>
                      <a:r>
                        <a:rPr lang="ar-SA"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التأكد من </a:t>
                      </a:r>
                      <a:r>
                        <a:rPr lang="ar-LB"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تطبيق اللوائح و</a:t>
                      </a:r>
                      <a:r>
                        <a:rPr lang="ar-SA"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الأنظمة و</a:t>
                      </a:r>
                      <a:r>
                        <a:rPr lang="ar-LB"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الأدلة والمعايير والسياسات والإجراءات المرتبطة بالوحدة التنظيمية للشؤون المالية</a:t>
                      </a:r>
                      <a:r>
                        <a:rPr lang="ar-SA"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متابعة مسيرات الرواتب ومستحقات منسوبي الجامعة واعتمادها.</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متابعة مسيرات مكافآت الطلبة والطالبات واعتمادها.</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متابعة المستخلصات الخاصة بالشركات والمؤسسات واعتمادها.</a:t>
                      </a:r>
                    </a:p>
                    <a:p>
                      <a:pPr marL="171450" marR="16637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متابعة </a:t>
                      </a:r>
                      <a:r>
                        <a:rPr lang="ar-SA" sz="1200" b="1" kern="1200" dirty="0" err="1">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التعميدات</a:t>
                      </a: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 الخاصة بالشركات والمؤسسات بالإنابة واعتمادها.</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الاشراف على الحساب الختامي.</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متابعة العقود </a:t>
                      </a:r>
                      <a:r>
                        <a:rPr lang="ar-SA" sz="1200" b="1" kern="1200" dirty="0" err="1">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والتعميدات</a:t>
                      </a: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 التي لم ترد للإدارة المالية للصرف والتواصل مع الجهات الخاصة بها.</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حضور اللجان المتعلقة بمدير الإدارة المالية وحضور الاجتماعات بالإنابة.</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الإشراف على الموظفين وتوجيههم من أجل تحقيق الأهداف الاستراتيجية.</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القيام بأي عمل مسند له في اطار صلاحيات المدير ونطاق عمله.</a:t>
                      </a: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784306"/>
                  </a:ext>
                </a:extLst>
              </a:tr>
            </a:tbl>
          </a:graphicData>
        </a:graphic>
      </p:graphicFrame>
      <p:grpSp>
        <p:nvGrpSpPr>
          <p:cNvPr id="10" name="مجموعة 9">
            <a:extLst>
              <a:ext uri="{FF2B5EF4-FFF2-40B4-BE49-F238E27FC236}">
                <a16:creationId xmlns:a16="http://schemas.microsoft.com/office/drawing/2014/main" id="{754630E7-F7E7-4FF8-B83F-42461CA8EF81}"/>
              </a:ext>
            </a:extLst>
          </p:cNvPr>
          <p:cNvGrpSpPr/>
          <p:nvPr/>
        </p:nvGrpSpPr>
        <p:grpSpPr>
          <a:xfrm>
            <a:off x="5889319" y="0"/>
            <a:ext cx="4802494" cy="673100"/>
            <a:chOff x="5889319" y="0"/>
            <a:chExt cx="4802494" cy="673100"/>
          </a:xfrm>
        </p:grpSpPr>
        <p:sp>
          <p:nvSpPr>
            <p:cNvPr id="11" name="Rectangle 70">
              <a:extLst>
                <a:ext uri="{FF2B5EF4-FFF2-40B4-BE49-F238E27FC236}">
                  <a16:creationId xmlns:a16="http://schemas.microsoft.com/office/drawing/2014/main" id="{E36823FA-3E5C-4B44-9C84-0EEAD1BC3B00}"/>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err="1">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الوصوف</a:t>
              </a: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 الوظيفية</a:t>
              </a:r>
            </a:p>
          </p:txBody>
        </p:sp>
        <p:sp>
          <p:nvSpPr>
            <p:cNvPr id="12" name="مستطيل 11">
              <a:extLst>
                <a:ext uri="{FF2B5EF4-FFF2-40B4-BE49-F238E27FC236}">
                  <a16:creationId xmlns:a16="http://schemas.microsoft.com/office/drawing/2014/main" id="{BBFB0FA1-A783-430A-A84B-6A83D8B57360}"/>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a:extLst>
                <a:ext uri="{FF2B5EF4-FFF2-40B4-BE49-F238E27FC236}">
                  <a16:creationId xmlns:a16="http://schemas.microsoft.com/office/drawing/2014/main" id="{F5BBF584-0070-4FA0-8986-9C70E5FD5AF2}"/>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4" name="جدول 13">
            <a:extLst>
              <a:ext uri="{FF2B5EF4-FFF2-40B4-BE49-F238E27FC236}">
                <a16:creationId xmlns:a16="http://schemas.microsoft.com/office/drawing/2014/main" id="{0FBB936C-0208-4ABC-B5FF-2BFA3F29CE2F}"/>
              </a:ext>
            </a:extLst>
          </p:cNvPr>
          <p:cNvGraphicFramePr>
            <a:graphicFrameLocks noGrp="1"/>
          </p:cNvGraphicFramePr>
          <p:nvPr>
            <p:extLst>
              <p:ext uri="{D42A27DB-BD31-4B8C-83A1-F6EECF244321}">
                <p14:modId xmlns:p14="http://schemas.microsoft.com/office/powerpoint/2010/main" val="4047678521"/>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 </a:t>
                      </a:r>
                      <a:r>
                        <a:rPr lang="ar-SA" sz="1600" b="1" dirty="0">
                          <a:solidFill>
                            <a:schemeClr val="tx1"/>
                          </a:solidFill>
                          <a:latin typeface="Sakkal Majalla" panose="02000000000000000000" pitchFamily="2" charset="-78"/>
                          <a:cs typeface="Sakkal Majalla" panose="02000000000000000000" pitchFamily="2" charset="-78"/>
                        </a:rPr>
                        <a:t>وصف</a:t>
                      </a:r>
                      <a:r>
                        <a:rPr lang="ar-SA" sz="1600" b="1" baseline="0" dirty="0">
                          <a:solidFill>
                            <a:schemeClr val="tx1"/>
                          </a:solidFill>
                          <a:latin typeface="Sakkal Majalla" panose="02000000000000000000" pitchFamily="2" charset="-78"/>
                          <a:cs typeface="Sakkal Majalla" panose="02000000000000000000" pitchFamily="2" charset="-78"/>
                        </a:rPr>
                        <a:t> وظيفي</a:t>
                      </a:r>
                      <a:endParaRPr lang="ar-SA" sz="1600" b="1" dirty="0">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FA-J-2</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spTree>
    <p:extLst>
      <p:ext uri="{BB962C8B-B14F-4D97-AF65-F5344CB8AC3E}">
        <p14:creationId xmlns:p14="http://schemas.microsoft.com/office/powerpoint/2010/main" val="3351049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جدول 7">
            <a:extLst>
              <a:ext uri="{FF2B5EF4-FFF2-40B4-BE49-F238E27FC236}">
                <a16:creationId xmlns:a16="http://schemas.microsoft.com/office/drawing/2014/main" id="{B48591C6-8361-4B67-B1D9-DBAAD4F2069F}"/>
              </a:ext>
            </a:extLst>
          </p:cNvPr>
          <p:cNvGraphicFramePr>
            <a:graphicFrameLocks noGrp="1"/>
          </p:cNvGraphicFramePr>
          <p:nvPr>
            <p:extLst>
              <p:ext uri="{D42A27DB-BD31-4B8C-83A1-F6EECF244321}">
                <p14:modId xmlns:p14="http://schemas.microsoft.com/office/powerpoint/2010/main" val="3488926375"/>
              </p:ext>
            </p:extLst>
          </p:nvPr>
        </p:nvGraphicFramePr>
        <p:xfrm>
          <a:off x="6487886" y="2046234"/>
          <a:ext cx="3738353" cy="1901651"/>
        </p:xfrm>
        <a:graphic>
          <a:graphicData uri="http://schemas.openxmlformats.org/drawingml/2006/table">
            <a:tbl>
              <a:tblPr firstRow="1" firstCol="1" bandRow="1"/>
              <a:tblGrid>
                <a:gridCol w="2649368">
                  <a:extLst>
                    <a:ext uri="{9D8B030D-6E8A-4147-A177-3AD203B41FA5}">
                      <a16:colId xmlns:a16="http://schemas.microsoft.com/office/drawing/2014/main" val="52233954"/>
                    </a:ext>
                  </a:extLst>
                </a:gridCol>
                <a:gridCol w="1088985">
                  <a:extLst>
                    <a:ext uri="{9D8B030D-6E8A-4147-A177-3AD203B41FA5}">
                      <a16:colId xmlns:a16="http://schemas.microsoft.com/office/drawing/2014/main" val="1947471505"/>
                    </a:ext>
                  </a:extLst>
                </a:gridCol>
              </a:tblGrid>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مساعد مدير الإدارة المالية لشؤون الحسابات</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المسمى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15337812"/>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2692406"/>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مدير 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مسمى مدير 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3709707"/>
                  </a:ext>
                </a:extLst>
              </a:tr>
              <a:tr h="272009">
                <a:tc>
                  <a:txBody>
                    <a:bodyPr/>
                    <a:lstStyle/>
                    <a:p>
                      <a:pPr marL="5715" indent="-6350" algn="ctr" rtl="1">
                        <a:lnSpc>
                          <a:spcPct val="107000"/>
                        </a:lnSpc>
                        <a:spcAft>
                          <a:spcPts val="0"/>
                        </a:spcAft>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مدير الإدارة المالية</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الارتباط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652432"/>
                  </a:ext>
                </a:extLst>
              </a:tr>
              <a:tr h="272009">
                <a:tc gridSpan="2">
                  <a:txBody>
                    <a:bodyPr/>
                    <a:lstStyle/>
                    <a:p>
                      <a:pPr marL="444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الهدف التشغيلي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pPr rtl="1"/>
                      <a:endParaRPr lang="ar-SA"/>
                    </a:p>
                  </a:txBody>
                  <a:tcPr/>
                </a:tc>
                <a:extLst>
                  <a:ext uri="{0D108BD9-81ED-4DB2-BD59-A6C34878D82A}">
                    <a16:rowId xmlns:a16="http://schemas.microsoft.com/office/drawing/2014/main" val="2212956714"/>
                  </a:ext>
                </a:extLst>
              </a:tr>
              <a:tr h="541606">
                <a:tc gridSpan="2">
                  <a:txBody>
                    <a:bodyPr/>
                    <a:lstStyle/>
                    <a:p>
                      <a:pPr marL="12065" marR="0" indent="-6350" algn="ctr" defTabSz="914400" rtl="1" eaLnBrk="1" fontAlgn="auto" latinLnBrk="0" hangingPunct="1">
                        <a:lnSpc>
                          <a:spcPct val="107000"/>
                        </a:lnSpc>
                        <a:spcBef>
                          <a:spcPts val="0"/>
                        </a:spcBef>
                        <a:spcAft>
                          <a:spcPts val="0"/>
                        </a:spcAft>
                        <a:buClrTx/>
                        <a:buSzTx/>
                        <a:buFontTx/>
                        <a:buNone/>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القيام بأعمال مساعد مدير الإدارة المالية</a:t>
                      </a:r>
                      <a:r>
                        <a:rPr lang="en-US"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 </a:t>
                      </a: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والاشراف والمتابعة على تنفيذ المهام الموكلة من مدير الإدارة في ما يتعلق بشؤون الحسابات</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extLst>
                  <a:ext uri="{0D108BD9-81ED-4DB2-BD59-A6C34878D82A}">
                    <a16:rowId xmlns:a16="http://schemas.microsoft.com/office/drawing/2014/main" val="133750813"/>
                  </a:ext>
                </a:extLst>
              </a:tr>
            </a:tbl>
          </a:graphicData>
        </a:graphic>
      </p:graphicFrame>
      <p:graphicFrame>
        <p:nvGraphicFramePr>
          <p:cNvPr id="9" name="جدول 8">
            <a:extLst>
              <a:ext uri="{FF2B5EF4-FFF2-40B4-BE49-F238E27FC236}">
                <a16:creationId xmlns:a16="http://schemas.microsoft.com/office/drawing/2014/main" id="{D186326A-8162-42DF-A909-31C789005469}"/>
              </a:ext>
            </a:extLst>
          </p:cNvPr>
          <p:cNvGraphicFramePr>
            <a:graphicFrameLocks noGrp="1"/>
          </p:cNvGraphicFramePr>
          <p:nvPr>
            <p:extLst>
              <p:ext uri="{D42A27DB-BD31-4B8C-83A1-F6EECF244321}">
                <p14:modId xmlns:p14="http://schemas.microsoft.com/office/powerpoint/2010/main" val="3846630292"/>
              </p:ext>
            </p:extLst>
          </p:nvPr>
        </p:nvGraphicFramePr>
        <p:xfrm>
          <a:off x="6487887" y="4112089"/>
          <a:ext cx="3738354" cy="3014423"/>
        </p:xfrm>
        <a:graphic>
          <a:graphicData uri="http://schemas.openxmlformats.org/drawingml/2006/table">
            <a:tbl>
              <a:tblPr firstRow="1" firstCol="1" bandRow="1"/>
              <a:tblGrid>
                <a:gridCol w="3102875">
                  <a:extLst>
                    <a:ext uri="{9D8B030D-6E8A-4147-A177-3AD203B41FA5}">
                      <a16:colId xmlns:a16="http://schemas.microsoft.com/office/drawing/2014/main" val="740852273"/>
                    </a:ext>
                  </a:extLst>
                </a:gridCol>
                <a:gridCol w="635479">
                  <a:extLst>
                    <a:ext uri="{9D8B030D-6E8A-4147-A177-3AD203B41FA5}">
                      <a16:colId xmlns:a16="http://schemas.microsoft.com/office/drawing/2014/main" val="3662980835"/>
                    </a:ext>
                  </a:extLst>
                </a:gridCol>
              </a:tblGrid>
              <a:tr h="320511">
                <a:tc>
                  <a:txBody>
                    <a:bodyPr/>
                    <a:lstStyle/>
                    <a:p>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ألا يقل عن الشهادة الجامعية في التخصصات ذات العلاقة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المؤهلات</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8066747"/>
                  </a:ext>
                </a:extLst>
              </a:tr>
              <a:tr h="2195016">
                <a:tc>
                  <a:txBody>
                    <a:bodyPr/>
                    <a:lstStyle/>
                    <a:p>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دورة تدريبية في:</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استخدام الحاسب الآلي</a:t>
                      </a:r>
                    </a:p>
                    <a:p>
                      <a:pPr marL="286385" indent="-285750" algn="r" rtl="1">
                        <a:lnSpc>
                          <a:spcPct val="100000"/>
                        </a:lnSpc>
                        <a:spcAft>
                          <a:spcPts val="0"/>
                        </a:spcAft>
                        <a:buFont typeface="Arial" panose="020B0604020202020204" pitchFamily="34" charset="0"/>
                        <a:buChar char="•"/>
                      </a:pPr>
                      <a:r>
                        <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مهارات التواصل الفعال.</a:t>
                      </a:r>
                    </a:p>
                    <a:p>
                      <a:pPr marL="286385" indent="-285750" algn="r" rtl="1">
                        <a:lnSpc>
                          <a:spcPct val="100000"/>
                        </a:lnSpc>
                        <a:spcAft>
                          <a:spcPts val="0"/>
                        </a:spcAft>
                        <a:buFont typeface="Arial" panose="020B0604020202020204" pitchFamily="34" charset="0"/>
                        <a:buChar char="•"/>
                      </a:pPr>
                      <a:r>
                        <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مهارات بناء فريق العمل.</a:t>
                      </a:r>
                      <a:endPar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مهارة التعامل مع المرؤوسين</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اصول المحاسبة الحكومية</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مبادئ المحاسبة المالية</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القيود المحاسبية الحكومية</a:t>
                      </a:r>
                    </a:p>
                    <a:p>
                      <a:pPr marL="285750" marR="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المراجعة الداخلية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بطاقة الاحتياج</a:t>
                      </a:r>
                      <a:r>
                        <a:rPr lang="ar-SA" sz="1200" b="1" baseline="0" dirty="0">
                          <a:solidFill>
                            <a:srgbClr val="FFFFFF"/>
                          </a:solidFill>
                          <a:effectLst/>
                          <a:latin typeface="Sakkal Majalla" panose="02000000000000000000" pitchFamily="2" charset="-78"/>
                          <a:ea typeface="Sultan bold" pitchFamily="2" charset="-78"/>
                          <a:cs typeface="Sakkal Majalla" panose="02000000000000000000" pitchFamily="2" charset="-78"/>
                        </a:rPr>
                        <a:t> التدريبي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54059056"/>
                  </a:ext>
                </a:extLst>
              </a:tr>
              <a:tr h="249448">
                <a:tc>
                  <a:txBody>
                    <a:bodyPr/>
                    <a:lstStyle/>
                    <a:p>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العربية والالمام </a:t>
                      </a:r>
                      <a:r>
                        <a:rPr lang="ar-SA" sz="1200" b="1" kern="1200" dirty="0" err="1">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بالانجليزية</a:t>
                      </a:r>
                      <a:endPar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اللغة</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68064091"/>
                  </a:ext>
                </a:extLst>
              </a:tr>
              <a:tr h="24944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لا تقل عن 7 سنوات في الاعمال المالية</a:t>
                      </a:r>
                      <a:endParaRPr lang="en-US"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الخبرات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5776845"/>
                  </a:ext>
                </a:extLst>
              </a:tr>
            </a:tbl>
          </a:graphicData>
        </a:graphic>
      </p:graphicFrame>
      <p:graphicFrame>
        <p:nvGraphicFramePr>
          <p:cNvPr id="10" name="جدول 9">
            <a:extLst>
              <a:ext uri="{FF2B5EF4-FFF2-40B4-BE49-F238E27FC236}">
                <a16:creationId xmlns:a16="http://schemas.microsoft.com/office/drawing/2014/main" id="{ECA1BB83-F4E4-485A-8925-1E7784DE050B}"/>
              </a:ext>
            </a:extLst>
          </p:cNvPr>
          <p:cNvGraphicFramePr>
            <a:graphicFrameLocks noGrp="1"/>
          </p:cNvGraphicFramePr>
          <p:nvPr>
            <p:extLst>
              <p:ext uri="{D42A27DB-BD31-4B8C-83A1-F6EECF244321}">
                <p14:modId xmlns:p14="http://schemas.microsoft.com/office/powerpoint/2010/main" val="1284864041"/>
              </p:ext>
            </p:extLst>
          </p:nvPr>
        </p:nvGraphicFramePr>
        <p:xfrm>
          <a:off x="424341" y="2046234"/>
          <a:ext cx="5932916" cy="5089493"/>
        </p:xfrm>
        <a:graphic>
          <a:graphicData uri="http://schemas.openxmlformats.org/drawingml/2006/table">
            <a:tbl>
              <a:tblPr firstRow="1" firstCol="1" bandRow="1"/>
              <a:tblGrid>
                <a:gridCol w="5932916">
                  <a:extLst>
                    <a:ext uri="{9D8B030D-6E8A-4147-A177-3AD203B41FA5}">
                      <a16:colId xmlns:a16="http://schemas.microsoft.com/office/drawing/2014/main" val="3902841131"/>
                    </a:ext>
                  </a:extLst>
                </a:gridCol>
              </a:tblGrid>
              <a:tr h="209808">
                <a:tc>
                  <a:txBody>
                    <a:bodyPr/>
                    <a:lstStyle/>
                    <a:p>
                      <a:pPr marL="6985" marR="2222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المهام و المسئوليات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50241239"/>
                  </a:ext>
                </a:extLst>
              </a:tr>
              <a:tr h="4870471">
                <a:tc>
                  <a:txBody>
                    <a:bodyPr/>
                    <a:lstStyle/>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التأكد من </a:t>
                      </a:r>
                      <a:r>
                        <a:rPr lang="ar-LB"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تطبيق اللوائح و</a:t>
                      </a:r>
                      <a:r>
                        <a:rPr lang="ar-SA"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الأنظمة و</a:t>
                      </a:r>
                      <a:r>
                        <a:rPr lang="ar-LB"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الأدلة والمعايير والسياسات والإجراءات المرتبطة بالوحدة التنظيمية للشؤون المالية</a:t>
                      </a:r>
                      <a:endParaRPr lang="ar-SA"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endParaRP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اعتماد الشيكات الخاصة بالبنوك التجارية بالإنابة.</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اعتماد الصرف على برنامج الاي كورب الخاص بصرف المستحقات بالبنك الأهلي السعودي بالإنابة.</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ضمان دقة التسويات البنكية والتأكد من التنسيق مع الوحدات التنظيمية الأخرى بالشؤون المالية لإثبات قيود التسوية في الفترة المالية المعنية</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الاشراف على الحساب الختامي.</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حضور اللجان المتعلقة بمدير الإدارة المالية وحضور الاجتماعات بالإنابة.</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الإشراف على الموظفين وتوجيههم من أجل تحقيق الأهداف الاستراتيجية.</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القيام بأي عمل مسند له في اطار صلاحيات المدير ونطاق عمله.</a:t>
                      </a: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784306"/>
                  </a:ext>
                </a:extLst>
              </a:tr>
            </a:tbl>
          </a:graphicData>
        </a:graphic>
      </p:graphicFrame>
      <p:grpSp>
        <p:nvGrpSpPr>
          <p:cNvPr id="11" name="مجموعة 10">
            <a:extLst>
              <a:ext uri="{FF2B5EF4-FFF2-40B4-BE49-F238E27FC236}">
                <a16:creationId xmlns:a16="http://schemas.microsoft.com/office/drawing/2014/main" id="{786C0F0A-0AB0-4A58-BEA0-99114C3D817E}"/>
              </a:ext>
            </a:extLst>
          </p:cNvPr>
          <p:cNvGrpSpPr/>
          <p:nvPr/>
        </p:nvGrpSpPr>
        <p:grpSpPr>
          <a:xfrm>
            <a:off x="5889319" y="0"/>
            <a:ext cx="4802494" cy="673100"/>
            <a:chOff x="5889319" y="0"/>
            <a:chExt cx="4802494" cy="673100"/>
          </a:xfrm>
        </p:grpSpPr>
        <p:sp>
          <p:nvSpPr>
            <p:cNvPr id="12" name="Rectangle 70">
              <a:extLst>
                <a:ext uri="{FF2B5EF4-FFF2-40B4-BE49-F238E27FC236}">
                  <a16:creationId xmlns:a16="http://schemas.microsoft.com/office/drawing/2014/main" id="{EFE49676-1525-4A77-B3D1-52227C7C993C}"/>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err="1">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الوصوف</a:t>
              </a: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 الوظيفية</a:t>
              </a:r>
            </a:p>
          </p:txBody>
        </p:sp>
        <p:sp>
          <p:nvSpPr>
            <p:cNvPr id="13" name="مستطيل 12">
              <a:extLst>
                <a:ext uri="{FF2B5EF4-FFF2-40B4-BE49-F238E27FC236}">
                  <a16:creationId xmlns:a16="http://schemas.microsoft.com/office/drawing/2014/main" id="{0B64AFEF-EC04-4BDD-B23A-7B4797524991}"/>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E401A1EB-B830-4665-ACC7-1790F9A7DC22}"/>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5" name="جدول 14">
            <a:extLst>
              <a:ext uri="{FF2B5EF4-FFF2-40B4-BE49-F238E27FC236}">
                <a16:creationId xmlns:a16="http://schemas.microsoft.com/office/drawing/2014/main" id="{0E75BB6B-38E8-4E5A-BA4F-3672A30778A6}"/>
              </a:ext>
            </a:extLst>
          </p:cNvPr>
          <p:cNvGraphicFramePr>
            <a:graphicFrameLocks noGrp="1"/>
          </p:cNvGraphicFramePr>
          <p:nvPr>
            <p:extLst>
              <p:ext uri="{D42A27DB-BD31-4B8C-83A1-F6EECF244321}">
                <p14:modId xmlns:p14="http://schemas.microsoft.com/office/powerpoint/2010/main" val="933149929"/>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 </a:t>
                      </a:r>
                      <a:r>
                        <a:rPr lang="ar-SA" sz="1600" b="1" dirty="0">
                          <a:solidFill>
                            <a:schemeClr val="tx1"/>
                          </a:solidFill>
                          <a:latin typeface="Sakkal Majalla" panose="02000000000000000000" pitchFamily="2" charset="-78"/>
                          <a:cs typeface="Sakkal Majalla" panose="02000000000000000000" pitchFamily="2" charset="-78"/>
                        </a:rPr>
                        <a:t>وصف</a:t>
                      </a:r>
                      <a:r>
                        <a:rPr lang="ar-SA" sz="1600" b="1" baseline="0" dirty="0">
                          <a:solidFill>
                            <a:schemeClr val="tx1"/>
                          </a:solidFill>
                          <a:latin typeface="Sakkal Majalla" panose="02000000000000000000" pitchFamily="2" charset="-78"/>
                          <a:cs typeface="Sakkal Majalla" panose="02000000000000000000" pitchFamily="2" charset="-78"/>
                        </a:rPr>
                        <a:t> وظيفي</a:t>
                      </a:r>
                      <a:endParaRPr lang="ar-SA" sz="1600" b="1" dirty="0">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FA-J-3</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spTree>
    <p:extLst>
      <p:ext uri="{BB962C8B-B14F-4D97-AF65-F5344CB8AC3E}">
        <p14:creationId xmlns:p14="http://schemas.microsoft.com/office/powerpoint/2010/main" val="1993233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جدول 7">
            <a:extLst>
              <a:ext uri="{FF2B5EF4-FFF2-40B4-BE49-F238E27FC236}">
                <a16:creationId xmlns:a16="http://schemas.microsoft.com/office/drawing/2014/main" id="{25254568-0554-4711-8677-86E0D85146B2}"/>
              </a:ext>
            </a:extLst>
          </p:cNvPr>
          <p:cNvGraphicFramePr>
            <a:graphicFrameLocks noGrp="1"/>
          </p:cNvGraphicFramePr>
          <p:nvPr>
            <p:extLst>
              <p:ext uri="{D42A27DB-BD31-4B8C-83A1-F6EECF244321}">
                <p14:modId xmlns:p14="http://schemas.microsoft.com/office/powerpoint/2010/main" val="1338541888"/>
              </p:ext>
            </p:extLst>
          </p:nvPr>
        </p:nvGraphicFramePr>
        <p:xfrm>
          <a:off x="6487886" y="2046234"/>
          <a:ext cx="3738353" cy="1901651"/>
        </p:xfrm>
        <a:graphic>
          <a:graphicData uri="http://schemas.openxmlformats.org/drawingml/2006/table">
            <a:tbl>
              <a:tblPr firstRow="1" firstCol="1" bandRow="1"/>
              <a:tblGrid>
                <a:gridCol w="2649368">
                  <a:extLst>
                    <a:ext uri="{9D8B030D-6E8A-4147-A177-3AD203B41FA5}">
                      <a16:colId xmlns:a16="http://schemas.microsoft.com/office/drawing/2014/main" val="52233954"/>
                    </a:ext>
                  </a:extLst>
                </a:gridCol>
                <a:gridCol w="1088985">
                  <a:extLst>
                    <a:ext uri="{9D8B030D-6E8A-4147-A177-3AD203B41FA5}">
                      <a16:colId xmlns:a16="http://schemas.microsoft.com/office/drawing/2014/main" val="1947471505"/>
                    </a:ext>
                  </a:extLst>
                </a:gridCol>
              </a:tblGrid>
              <a:tr h="272009">
                <a:tc>
                  <a:txBody>
                    <a:bodyPr/>
                    <a:lstStyle/>
                    <a:p>
                      <a:pPr marL="10160" indent="-6350" algn="ctr" rtl="1">
                        <a:lnSpc>
                          <a:spcPct val="107000"/>
                        </a:lnSpc>
                        <a:spcAft>
                          <a:spcPts val="0"/>
                        </a:spcAft>
                      </a:pPr>
                      <a:r>
                        <a:rPr lang="ar-SA" sz="1200" b="1" dirty="0">
                          <a:solidFill>
                            <a:srgbClr val="4A452A"/>
                          </a:solidFill>
                          <a:effectLst/>
                          <a:latin typeface="Sakkal Majalla" panose="02000000000000000000" pitchFamily="2" charset="-78"/>
                          <a:ea typeface="Sultan normal" pitchFamily="2" charset="-78"/>
                          <a:cs typeface="Sakkal Majalla" panose="02000000000000000000" pitchFamily="2" charset="-78"/>
                        </a:rPr>
                        <a:t>مساعدة مدير الإدارة شطر الطالبات</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المسمى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15337812"/>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2692406"/>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مدير 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مسمى مدير 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3709707"/>
                  </a:ext>
                </a:extLst>
              </a:tr>
              <a:tr h="272009">
                <a:tc>
                  <a:txBody>
                    <a:bodyPr/>
                    <a:lstStyle/>
                    <a:p>
                      <a:pPr marL="5715" indent="-6350" algn="ctr" rtl="1">
                        <a:lnSpc>
                          <a:spcPct val="107000"/>
                        </a:lnSpc>
                        <a:spcAft>
                          <a:spcPts val="0"/>
                        </a:spcAft>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مدير الإدارة المالية</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الارتباط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652432"/>
                  </a:ext>
                </a:extLst>
              </a:tr>
              <a:tr h="272009">
                <a:tc gridSpan="2">
                  <a:txBody>
                    <a:bodyPr/>
                    <a:lstStyle/>
                    <a:p>
                      <a:pPr marL="444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الهدف التشغيلي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pPr rtl="1"/>
                      <a:endParaRPr lang="ar-SA"/>
                    </a:p>
                  </a:txBody>
                  <a:tcPr/>
                </a:tc>
                <a:extLst>
                  <a:ext uri="{0D108BD9-81ED-4DB2-BD59-A6C34878D82A}">
                    <a16:rowId xmlns:a16="http://schemas.microsoft.com/office/drawing/2014/main" val="2212956714"/>
                  </a:ext>
                </a:extLst>
              </a:tr>
              <a:tr h="541606">
                <a:tc gridSpan="2">
                  <a:txBody>
                    <a:bodyPr/>
                    <a:lstStyle/>
                    <a:p>
                      <a:pPr marL="12065" marR="0" indent="-6350" algn="ctr" defTabSz="914400" rtl="1" eaLnBrk="1" fontAlgn="auto" latinLnBrk="0" hangingPunct="1">
                        <a:lnSpc>
                          <a:spcPct val="107000"/>
                        </a:lnSpc>
                        <a:spcBef>
                          <a:spcPts val="0"/>
                        </a:spcBef>
                        <a:spcAft>
                          <a:spcPts val="0"/>
                        </a:spcAft>
                        <a:buClrTx/>
                        <a:buSzTx/>
                        <a:buFontTx/>
                        <a:buNone/>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القيام بأعمال مساعد مدير الإدارة المالية</a:t>
                      </a:r>
                      <a:r>
                        <a:rPr lang="en-US"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 </a:t>
                      </a: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والاشراف والمتابعة على تنفيذ المهام بشطر الطالبات الموكلة من مدير الإدارة وفي ما يتعلق بإدارة ملف الاتصالات</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extLst>
                  <a:ext uri="{0D108BD9-81ED-4DB2-BD59-A6C34878D82A}">
                    <a16:rowId xmlns:a16="http://schemas.microsoft.com/office/drawing/2014/main" val="133750813"/>
                  </a:ext>
                </a:extLst>
              </a:tr>
            </a:tbl>
          </a:graphicData>
        </a:graphic>
      </p:graphicFrame>
      <p:graphicFrame>
        <p:nvGraphicFramePr>
          <p:cNvPr id="9" name="جدول 8">
            <a:extLst>
              <a:ext uri="{FF2B5EF4-FFF2-40B4-BE49-F238E27FC236}">
                <a16:creationId xmlns:a16="http://schemas.microsoft.com/office/drawing/2014/main" id="{5AAD4980-B5D8-42E7-B775-5BB58E480A9F}"/>
              </a:ext>
            </a:extLst>
          </p:cNvPr>
          <p:cNvGraphicFramePr>
            <a:graphicFrameLocks noGrp="1"/>
          </p:cNvGraphicFramePr>
          <p:nvPr>
            <p:extLst>
              <p:ext uri="{D42A27DB-BD31-4B8C-83A1-F6EECF244321}">
                <p14:modId xmlns:p14="http://schemas.microsoft.com/office/powerpoint/2010/main" val="3398685617"/>
              </p:ext>
            </p:extLst>
          </p:nvPr>
        </p:nvGraphicFramePr>
        <p:xfrm>
          <a:off x="6487887" y="4112089"/>
          <a:ext cx="3738354" cy="3014423"/>
        </p:xfrm>
        <a:graphic>
          <a:graphicData uri="http://schemas.openxmlformats.org/drawingml/2006/table">
            <a:tbl>
              <a:tblPr firstRow="1" firstCol="1" bandRow="1"/>
              <a:tblGrid>
                <a:gridCol w="3102875">
                  <a:extLst>
                    <a:ext uri="{9D8B030D-6E8A-4147-A177-3AD203B41FA5}">
                      <a16:colId xmlns:a16="http://schemas.microsoft.com/office/drawing/2014/main" val="740852273"/>
                    </a:ext>
                  </a:extLst>
                </a:gridCol>
                <a:gridCol w="635479">
                  <a:extLst>
                    <a:ext uri="{9D8B030D-6E8A-4147-A177-3AD203B41FA5}">
                      <a16:colId xmlns:a16="http://schemas.microsoft.com/office/drawing/2014/main" val="3662980835"/>
                    </a:ext>
                  </a:extLst>
                </a:gridCol>
              </a:tblGrid>
              <a:tr h="320511">
                <a:tc>
                  <a:txBody>
                    <a:bodyPr/>
                    <a:lstStyle/>
                    <a:p>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ألا يقل عن الشهادة الجامعية في التخصصات</a:t>
                      </a:r>
                      <a:r>
                        <a:rPr lang="ar-SA" sz="1200" b="1" kern="1200" baseline="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 ذات العلاقة</a:t>
                      </a:r>
                      <a:endPar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المؤهلات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8066747"/>
                  </a:ext>
                </a:extLst>
              </a:tr>
              <a:tr h="2195016">
                <a:tc>
                  <a:txBody>
                    <a:bodyPr/>
                    <a:lstStyle/>
                    <a:p>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دورة تدريبية في:</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استخدام الحاسب الآلي</a:t>
                      </a:r>
                    </a:p>
                    <a:p>
                      <a:pPr marL="286385" indent="-285750" algn="r" rtl="1">
                        <a:lnSpc>
                          <a:spcPct val="100000"/>
                        </a:lnSpc>
                        <a:spcAft>
                          <a:spcPts val="0"/>
                        </a:spcAft>
                        <a:buFont typeface="Arial" panose="020B0604020202020204" pitchFamily="34" charset="0"/>
                        <a:buChar char="•"/>
                      </a:pPr>
                      <a:r>
                        <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مهارات التواصل الفعال.</a:t>
                      </a:r>
                    </a:p>
                    <a:p>
                      <a:pPr marL="286385" indent="-285750" algn="r" rtl="1">
                        <a:lnSpc>
                          <a:spcPct val="100000"/>
                        </a:lnSpc>
                        <a:spcAft>
                          <a:spcPts val="0"/>
                        </a:spcAft>
                        <a:buFont typeface="Arial" panose="020B0604020202020204" pitchFamily="34" charset="0"/>
                        <a:buChar char="•"/>
                      </a:pPr>
                      <a:r>
                        <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مهارات بناء فريق العمل.</a:t>
                      </a:r>
                      <a:endPar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مهارة التعامل مع المرؤوسين</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اصول المحاسبة الحكومية</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مبادئ المحاسبة المالية</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القيود المحاسبية الحكومية</a:t>
                      </a:r>
                      <a:endParaRPr lang="en-US"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p>
                      <a:pPr marL="285750" marR="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المراجعة الداخلية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بطاقة الاحتياج</a:t>
                      </a:r>
                      <a:r>
                        <a:rPr lang="ar-SA" sz="1200" b="1" baseline="0" dirty="0">
                          <a:solidFill>
                            <a:srgbClr val="FFFFFF"/>
                          </a:solidFill>
                          <a:effectLst/>
                          <a:latin typeface="Sakkal Majalla" panose="02000000000000000000" pitchFamily="2" charset="-78"/>
                          <a:ea typeface="Sultan bold" pitchFamily="2" charset="-78"/>
                          <a:cs typeface="Sakkal Majalla" panose="02000000000000000000" pitchFamily="2" charset="-78"/>
                        </a:rPr>
                        <a:t> التدريبي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54059056"/>
                  </a:ext>
                </a:extLst>
              </a:tr>
              <a:tr h="249448">
                <a:tc>
                  <a:txBody>
                    <a:bodyPr/>
                    <a:lstStyle/>
                    <a:p>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العربية والالمام </a:t>
                      </a:r>
                      <a:r>
                        <a:rPr lang="ar-SA" sz="1200" b="1" kern="1200" dirty="0" err="1">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بالانجليزية</a:t>
                      </a:r>
                      <a:endPar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اللغة</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68064091"/>
                  </a:ext>
                </a:extLst>
              </a:tr>
              <a:tr h="24944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لا تقل عن 7سنوات في الاعمال المالية</a:t>
                      </a:r>
                      <a:endParaRPr lang="en-US"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الخبرات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5776845"/>
                  </a:ext>
                </a:extLst>
              </a:tr>
            </a:tbl>
          </a:graphicData>
        </a:graphic>
      </p:graphicFrame>
      <p:graphicFrame>
        <p:nvGraphicFramePr>
          <p:cNvPr id="10" name="جدول 9">
            <a:extLst>
              <a:ext uri="{FF2B5EF4-FFF2-40B4-BE49-F238E27FC236}">
                <a16:creationId xmlns:a16="http://schemas.microsoft.com/office/drawing/2014/main" id="{BA0F30FA-F4DC-4309-9520-7445018C7425}"/>
              </a:ext>
            </a:extLst>
          </p:cNvPr>
          <p:cNvGraphicFramePr>
            <a:graphicFrameLocks noGrp="1"/>
          </p:cNvGraphicFramePr>
          <p:nvPr>
            <p:extLst>
              <p:ext uri="{D42A27DB-BD31-4B8C-83A1-F6EECF244321}">
                <p14:modId xmlns:p14="http://schemas.microsoft.com/office/powerpoint/2010/main" val="4197518617"/>
              </p:ext>
            </p:extLst>
          </p:nvPr>
        </p:nvGraphicFramePr>
        <p:xfrm>
          <a:off x="424341" y="2046234"/>
          <a:ext cx="5932916" cy="5080278"/>
        </p:xfrm>
        <a:graphic>
          <a:graphicData uri="http://schemas.openxmlformats.org/drawingml/2006/table">
            <a:tbl>
              <a:tblPr firstRow="1" firstCol="1" bandRow="1"/>
              <a:tblGrid>
                <a:gridCol w="5932916">
                  <a:extLst>
                    <a:ext uri="{9D8B030D-6E8A-4147-A177-3AD203B41FA5}">
                      <a16:colId xmlns:a16="http://schemas.microsoft.com/office/drawing/2014/main" val="3902841131"/>
                    </a:ext>
                  </a:extLst>
                </a:gridCol>
              </a:tblGrid>
              <a:tr h="246838">
                <a:tc>
                  <a:txBody>
                    <a:bodyPr/>
                    <a:lstStyle/>
                    <a:p>
                      <a:pPr marL="6985" marR="2222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المهام و المسئوليات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50241239"/>
                  </a:ext>
                </a:extLst>
              </a:tr>
              <a:tr h="4833440">
                <a:tc>
                  <a:txBody>
                    <a:bodyPr/>
                    <a:lstStyle/>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التأكد من </a:t>
                      </a:r>
                      <a:r>
                        <a:rPr lang="ar-LB"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تطبيق اللوائح و</a:t>
                      </a:r>
                      <a:r>
                        <a:rPr lang="ar-SA"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الأنظمة و</a:t>
                      </a:r>
                      <a:r>
                        <a:rPr lang="ar-LB"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الأدلة والمعايير والسياسات والإجراءات المرتبطة بالوحدة التنظيمية للشؤون المالية</a:t>
                      </a:r>
                      <a:endParaRPr lang="ar-SA"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endParaRP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kumimoji="0" lang="ar-SA" sz="12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الاشراف على القسم ومتابعة المهام الموكلة من مدير الإدارة.</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متابعة تجهيز المعاملات وفرزها تمهيدا لإرسالها الى ديوان المحاسبة العام.</a:t>
                      </a:r>
                    </a:p>
                    <a:p>
                      <a:pPr marL="171450" marR="16637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التأكد من ارسال المعاملات الى ديوان المحاسبة العام.</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استقبال المراجعات والرد على استفساراتهم.</a:t>
                      </a:r>
                      <a:endParaRPr kumimoji="0" lang="en-US"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endParaRP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القيام بأي عمل مسند له في اطار صلاحيات المدير ونطاق عمله.</a:t>
                      </a: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784306"/>
                  </a:ext>
                </a:extLst>
              </a:tr>
            </a:tbl>
          </a:graphicData>
        </a:graphic>
      </p:graphicFrame>
      <p:grpSp>
        <p:nvGrpSpPr>
          <p:cNvPr id="11" name="مجموعة 10">
            <a:extLst>
              <a:ext uri="{FF2B5EF4-FFF2-40B4-BE49-F238E27FC236}">
                <a16:creationId xmlns:a16="http://schemas.microsoft.com/office/drawing/2014/main" id="{D31FFF4C-7EF3-419B-A391-C638D14E4CD3}"/>
              </a:ext>
            </a:extLst>
          </p:cNvPr>
          <p:cNvGrpSpPr/>
          <p:nvPr/>
        </p:nvGrpSpPr>
        <p:grpSpPr>
          <a:xfrm>
            <a:off x="5889319" y="0"/>
            <a:ext cx="4802494" cy="673100"/>
            <a:chOff x="5889319" y="0"/>
            <a:chExt cx="4802494" cy="673100"/>
          </a:xfrm>
        </p:grpSpPr>
        <p:sp>
          <p:nvSpPr>
            <p:cNvPr id="12" name="Rectangle 70">
              <a:extLst>
                <a:ext uri="{FF2B5EF4-FFF2-40B4-BE49-F238E27FC236}">
                  <a16:creationId xmlns:a16="http://schemas.microsoft.com/office/drawing/2014/main" id="{14E1BD4C-F3E2-46C6-92E4-12B8D455F7D4}"/>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err="1">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الوصوف</a:t>
              </a: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 الوظيفية</a:t>
              </a:r>
            </a:p>
          </p:txBody>
        </p:sp>
        <p:sp>
          <p:nvSpPr>
            <p:cNvPr id="13" name="مستطيل 12">
              <a:extLst>
                <a:ext uri="{FF2B5EF4-FFF2-40B4-BE49-F238E27FC236}">
                  <a16:creationId xmlns:a16="http://schemas.microsoft.com/office/drawing/2014/main" id="{FE6AD0FF-287D-4AAC-8774-C1A47A117F8D}"/>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D62DFD61-572A-4DA8-BEB2-3D33829A65C9}"/>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5" name="جدول 14">
            <a:extLst>
              <a:ext uri="{FF2B5EF4-FFF2-40B4-BE49-F238E27FC236}">
                <a16:creationId xmlns:a16="http://schemas.microsoft.com/office/drawing/2014/main" id="{0F42CE3B-5FF6-41C5-8BB3-4BD37B529C3A}"/>
              </a:ext>
            </a:extLst>
          </p:cNvPr>
          <p:cNvGraphicFramePr>
            <a:graphicFrameLocks noGrp="1"/>
          </p:cNvGraphicFramePr>
          <p:nvPr>
            <p:extLst>
              <p:ext uri="{D42A27DB-BD31-4B8C-83A1-F6EECF244321}">
                <p14:modId xmlns:p14="http://schemas.microsoft.com/office/powerpoint/2010/main" val="4174146108"/>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 </a:t>
                      </a:r>
                      <a:r>
                        <a:rPr lang="ar-SA" sz="1600" b="1" dirty="0">
                          <a:solidFill>
                            <a:schemeClr val="tx1"/>
                          </a:solidFill>
                          <a:latin typeface="Sakkal Majalla" panose="02000000000000000000" pitchFamily="2" charset="-78"/>
                          <a:cs typeface="Sakkal Majalla" panose="02000000000000000000" pitchFamily="2" charset="-78"/>
                        </a:rPr>
                        <a:t>وصف</a:t>
                      </a:r>
                      <a:r>
                        <a:rPr lang="ar-SA" sz="1600" b="1" baseline="0" dirty="0">
                          <a:solidFill>
                            <a:schemeClr val="tx1"/>
                          </a:solidFill>
                          <a:latin typeface="Sakkal Majalla" panose="02000000000000000000" pitchFamily="2" charset="-78"/>
                          <a:cs typeface="Sakkal Majalla" panose="02000000000000000000" pitchFamily="2" charset="-78"/>
                        </a:rPr>
                        <a:t> وظيفي</a:t>
                      </a:r>
                      <a:endParaRPr lang="ar-SA" sz="1600" b="1" dirty="0">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FA-J-4</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spTree>
    <p:extLst>
      <p:ext uri="{BB962C8B-B14F-4D97-AF65-F5344CB8AC3E}">
        <p14:creationId xmlns:p14="http://schemas.microsoft.com/office/powerpoint/2010/main" val="1995677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جدول 7">
            <a:extLst>
              <a:ext uri="{FF2B5EF4-FFF2-40B4-BE49-F238E27FC236}">
                <a16:creationId xmlns:a16="http://schemas.microsoft.com/office/drawing/2014/main" id="{A7A71C4B-C2D8-4775-BE73-A62B310522E4}"/>
              </a:ext>
            </a:extLst>
          </p:cNvPr>
          <p:cNvGraphicFramePr>
            <a:graphicFrameLocks noGrp="1"/>
          </p:cNvGraphicFramePr>
          <p:nvPr>
            <p:extLst>
              <p:ext uri="{D42A27DB-BD31-4B8C-83A1-F6EECF244321}">
                <p14:modId xmlns:p14="http://schemas.microsoft.com/office/powerpoint/2010/main" val="3141515959"/>
              </p:ext>
            </p:extLst>
          </p:nvPr>
        </p:nvGraphicFramePr>
        <p:xfrm>
          <a:off x="6487886" y="2046234"/>
          <a:ext cx="3738353" cy="1901651"/>
        </p:xfrm>
        <a:graphic>
          <a:graphicData uri="http://schemas.openxmlformats.org/drawingml/2006/table">
            <a:tbl>
              <a:tblPr firstRow="1" firstCol="1" bandRow="1"/>
              <a:tblGrid>
                <a:gridCol w="2649368">
                  <a:extLst>
                    <a:ext uri="{9D8B030D-6E8A-4147-A177-3AD203B41FA5}">
                      <a16:colId xmlns:a16="http://schemas.microsoft.com/office/drawing/2014/main" val="52233954"/>
                    </a:ext>
                  </a:extLst>
                </a:gridCol>
                <a:gridCol w="1088985">
                  <a:extLst>
                    <a:ext uri="{9D8B030D-6E8A-4147-A177-3AD203B41FA5}">
                      <a16:colId xmlns:a16="http://schemas.microsoft.com/office/drawing/2014/main" val="1947471505"/>
                    </a:ext>
                  </a:extLst>
                </a:gridCol>
              </a:tblGrid>
              <a:tr h="272009">
                <a:tc>
                  <a:txBody>
                    <a:bodyPr/>
                    <a:lstStyle/>
                    <a:p>
                      <a:pPr marL="10160" indent="-6350" algn="ctr" rtl="1">
                        <a:lnSpc>
                          <a:spcPct val="107000"/>
                        </a:lnSpc>
                        <a:spcAft>
                          <a:spcPts val="0"/>
                        </a:spcAft>
                      </a:pPr>
                      <a:r>
                        <a:rPr lang="ar-SA" sz="1200" b="1" dirty="0">
                          <a:solidFill>
                            <a:srgbClr val="4A452A"/>
                          </a:solidFill>
                          <a:effectLst/>
                          <a:latin typeface="Sakkal Majalla" panose="02000000000000000000" pitchFamily="2" charset="-78"/>
                          <a:ea typeface="Sultan normal" pitchFamily="2" charset="-78"/>
                          <a:cs typeface="Sakkal Majalla" panose="02000000000000000000" pitchFamily="2" charset="-78"/>
                        </a:rPr>
                        <a:t> سكرتير مدير الإدارة المالية</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المسمى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15337812"/>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2692406"/>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مدير 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مسمى مدير 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3709707"/>
                  </a:ext>
                </a:extLst>
              </a:tr>
              <a:tr h="272009">
                <a:tc>
                  <a:txBody>
                    <a:bodyPr/>
                    <a:lstStyle/>
                    <a:p>
                      <a:pPr marL="5715" indent="-6350" algn="ctr" rtl="1">
                        <a:lnSpc>
                          <a:spcPct val="107000"/>
                        </a:lnSpc>
                        <a:spcAft>
                          <a:spcPts val="0"/>
                        </a:spcAft>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مدير الإدارة المالية</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الارتباط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652432"/>
                  </a:ext>
                </a:extLst>
              </a:tr>
              <a:tr h="272009">
                <a:tc gridSpan="2">
                  <a:txBody>
                    <a:bodyPr/>
                    <a:lstStyle/>
                    <a:p>
                      <a:pPr marL="444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الهدف التشغيلي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pPr rtl="1"/>
                      <a:endParaRPr lang="ar-SA"/>
                    </a:p>
                  </a:txBody>
                  <a:tcPr/>
                </a:tc>
                <a:extLst>
                  <a:ext uri="{0D108BD9-81ED-4DB2-BD59-A6C34878D82A}">
                    <a16:rowId xmlns:a16="http://schemas.microsoft.com/office/drawing/2014/main" val="2212956714"/>
                  </a:ext>
                </a:extLst>
              </a:tr>
              <a:tr h="541606">
                <a:tc gridSpan="2">
                  <a:txBody>
                    <a:bodyPr/>
                    <a:lstStyle/>
                    <a:p>
                      <a:pPr marL="10160" marR="0" lvl="0" indent="-6350" algn="ctr" defTabSz="914400" rtl="1" eaLnBrk="1" fontAlgn="auto" latinLnBrk="0" hangingPunct="1">
                        <a:lnSpc>
                          <a:spcPct val="107000"/>
                        </a:lnSpc>
                        <a:spcBef>
                          <a:spcPts val="0"/>
                        </a:spcBef>
                        <a:spcAft>
                          <a:spcPts val="0"/>
                        </a:spcAft>
                        <a:buClrTx/>
                        <a:buSzTx/>
                        <a:buFontTx/>
                        <a:buNone/>
                        <a:tabLst/>
                        <a:defRPr/>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القيام بأعمال  سكرتير مدير الإدارة المالية وتنسيق أعمال الادارة</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extLst>
                  <a:ext uri="{0D108BD9-81ED-4DB2-BD59-A6C34878D82A}">
                    <a16:rowId xmlns:a16="http://schemas.microsoft.com/office/drawing/2014/main" val="133750813"/>
                  </a:ext>
                </a:extLst>
              </a:tr>
            </a:tbl>
          </a:graphicData>
        </a:graphic>
      </p:graphicFrame>
      <p:graphicFrame>
        <p:nvGraphicFramePr>
          <p:cNvPr id="9" name="جدول 8">
            <a:extLst>
              <a:ext uri="{FF2B5EF4-FFF2-40B4-BE49-F238E27FC236}">
                <a16:creationId xmlns:a16="http://schemas.microsoft.com/office/drawing/2014/main" id="{1441FBF0-273D-42D6-8D8F-4B554A97D32D}"/>
              </a:ext>
            </a:extLst>
          </p:cNvPr>
          <p:cNvGraphicFramePr>
            <a:graphicFrameLocks noGrp="1"/>
          </p:cNvGraphicFramePr>
          <p:nvPr>
            <p:extLst>
              <p:ext uri="{D42A27DB-BD31-4B8C-83A1-F6EECF244321}">
                <p14:modId xmlns:p14="http://schemas.microsoft.com/office/powerpoint/2010/main" val="2332411564"/>
              </p:ext>
            </p:extLst>
          </p:nvPr>
        </p:nvGraphicFramePr>
        <p:xfrm>
          <a:off x="6487887" y="4112089"/>
          <a:ext cx="3738354" cy="3014423"/>
        </p:xfrm>
        <a:graphic>
          <a:graphicData uri="http://schemas.openxmlformats.org/drawingml/2006/table">
            <a:tbl>
              <a:tblPr firstRow="1" firstCol="1" bandRow="1"/>
              <a:tblGrid>
                <a:gridCol w="3102875">
                  <a:extLst>
                    <a:ext uri="{9D8B030D-6E8A-4147-A177-3AD203B41FA5}">
                      <a16:colId xmlns:a16="http://schemas.microsoft.com/office/drawing/2014/main" val="740852273"/>
                    </a:ext>
                  </a:extLst>
                </a:gridCol>
                <a:gridCol w="635479">
                  <a:extLst>
                    <a:ext uri="{9D8B030D-6E8A-4147-A177-3AD203B41FA5}">
                      <a16:colId xmlns:a16="http://schemas.microsoft.com/office/drawing/2014/main" val="3662980835"/>
                    </a:ext>
                  </a:extLst>
                </a:gridCol>
              </a:tblGrid>
              <a:tr h="320511">
                <a:tc>
                  <a:txBody>
                    <a:bodyPr/>
                    <a:lstStyle/>
                    <a:p>
                      <a:pPr marL="0" lvl="1" indent="0" defTabSz="222250">
                        <a:lnSpc>
                          <a:spcPct val="100000"/>
                        </a:lnSpc>
                        <a:spcBef>
                          <a:spcPct val="0"/>
                        </a:spcBef>
                        <a:spcAft>
                          <a:spcPct val="15000"/>
                        </a:spcAft>
                        <a:buFontTx/>
                        <a:buNone/>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ألا يقل عن الشهادة الثانوية.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المؤهلات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8066747"/>
                  </a:ext>
                </a:extLst>
              </a:tr>
              <a:tr h="2195016">
                <a:tc>
                  <a:txBody>
                    <a:bodyPr/>
                    <a:lstStyle/>
                    <a:p>
                      <a:pPr marL="6985" marR="0" lvl="0" indent="-6350" algn="r" defTabSz="914400" rtl="1" eaLnBrk="1" fontAlgn="auto" latinLnBrk="0" hangingPunct="1">
                        <a:lnSpc>
                          <a:spcPct val="100000"/>
                        </a:lnSpc>
                        <a:spcBef>
                          <a:spcPts val="0"/>
                        </a:spcBef>
                        <a:spcAft>
                          <a:spcPts val="0"/>
                        </a:spcAft>
                        <a:buClrTx/>
                        <a:buSzTx/>
                        <a:buFontTx/>
                        <a:buNone/>
                        <a:tabLst/>
                        <a:defRPr/>
                      </a:pPr>
                      <a:r>
                        <a:rPr lang="ar-SA" sz="1200" b="1" kern="1200" noProof="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دورة تدريبية   في:</a:t>
                      </a:r>
                    </a:p>
                    <a:p>
                      <a:pPr marL="286385"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 مجال إدارة أعمال المكاتب.</a:t>
                      </a:r>
                    </a:p>
                    <a:p>
                      <a:pPr marL="286385" indent="-285750" algn="r" rtl="1">
                        <a:lnSpc>
                          <a:spcPct val="100000"/>
                        </a:lnSpc>
                        <a:spcAft>
                          <a:spcPts val="0"/>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المهــــارات المهنيــــة لأعمـــال الســــكرتارية.</a:t>
                      </a:r>
                    </a:p>
                    <a:p>
                      <a:pPr marL="286385" indent="-285750" algn="r" rtl="1">
                        <a:lnSpc>
                          <a:spcPct val="100000"/>
                        </a:lnSpc>
                        <a:spcAft>
                          <a:spcPts val="0"/>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 استخدام الحاسب الالي.</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بطاقة الاحتياج</a:t>
                      </a:r>
                      <a:r>
                        <a:rPr lang="ar-SA" sz="1200" b="1" baseline="0" dirty="0">
                          <a:solidFill>
                            <a:srgbClr val="FFFFFF"/>
                          </a:solidFill>
                          <a:effectLst/>
                          <a:latin typeface="Sakkal Majalla" panose="02000000000000000000" pitchFamily="2" charset="-78"/>
                          <a:ea typeface="Sultan bold" pitchFamily="2" charset="-78"/>
                          <a:cs typeface="Sakkal Majalla" panose="02000000000000000000" pitchFamily="2" charset="-78"/>
                        </a:rPr>
                        <a:t> التدريبي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54059056"/>
                  </a:ext>
                </a:extLst>
              </a:tr>
              <a:tr h="249448">
                <a:tc>
                  <a:txBody>
                    <a:bodyPr/>
                    <a:lstStyle/>
                    <a:p>
                      <a:pPr marL="2540" indent="-6350" algn="r" rtl="1">
                        <a:lnSpc>
                          <a:spcPct val="107000"/>
                        </a:lnSpc>
                        <a:spcAft>
                          <a:spcPts val="0"/>
                        </a:spcAft>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العربية </a:t>
                      </a:r>
                      <a:endParaRPr lang="en-US"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اللغة</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68064091"/>
                  </a:ext>
                </a:extLst>
              </a:tr>
              <a:tr h="249448">
                <a:tc>
                  <a:txBody>
                    <a:bodyPr/>
                    <a:lstStyle/>
                    <a:p>
                      <a:pPr marL="1905" indent="-6350" algn="r" rtl="1">
                        <a:lnSpc>
                          <a:spcPct val="107000"/>
                        </a:lnSpc>
                        <a:spcAft>
                          <a:spcPts val="0"/>
                        </a:spcAft>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لا تقل عن 3 سنوات في الاعمال المكتبية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الخبرات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5776845"/>
                  </a:ext>
                </a:extLst>
              </a:tr>
            </a:tbl>
          </a:graphicData>
        </a:graphic>
      </p:graphicFrame>
      <p:graphicFrame>
        <p:nvGraphicFramePr>
          <p:cNvPr id="10" name="جدول 9">
            <a:extLst>
              <a:ext uri="{FF2B5EF4-FFF2-40B4-BE49-F238E27FC236}">
                <a16:creationId xmlns:a16="http://schemas.microsoft.com/office/drawing/2014/main" id="{50ADA045-445B-4E05-AD4C-9760467AA428}"/>
              </a:ext>
            </a:extLst>
          </p:cNvPr>
          <p:cNvGraphicFramePr>
            <a:graphicFrameLocks noGrp="1"/>
          </p:cNvGraphicFramePr>
          <p:nvPr>
            <p:extLst>
              <p:ext uri="{D42A27DB-BD31-4B8C-83A1-F6EECF244321}">
                <p14:modId xmlns:p14="http://schemas.microsoft.com/office/powerpoint/2010/main" val="1773108489"/>
              </p:ext>
            </p:extLst>
          </p:nvPr>
        </p:nvGraphicFramePr>
        <p:xfrm>
          <a:off x="424341" y="2046234"/>
          <a:ext cx="5932916" cy="5080278"/>
        </p:xfrm>
        <a:graphic>
          <a:graphicData uri="http://schemas.openxmlformats.org/drawingml/2006/table">
            <a:tbl>
              <a:tblPr firstRow="1" firstCol="1" bandRow="1"/>
              <a:tblGrid>
                <a:gridCol w="5932916">
                  <a:extLst>
                    <a:ext uri="{9D8B030D-6E8A-4147-A177-3AD203B41FA5}">
                      <a16:colId xmlns:a16="http://schemas.microsoft.com/office/drawing/2014/main" val="3902841131"/>
                    </a:ext>
                  </a:extLst>
                </a:gridCol>
              </a:tblGrid>
              <a:tr h="246838">
                <a:tc>
                  <a:txBody>
                    <a:bodyPr/>
                    <a:lstStyle/>
                    <a:p>
                      <a:pPr marL="6985" marR="2222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المهام و المسئوليات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50241239"/>
                  </a:ext>
                </a:extLst>
              </a:tr>
              <a:tr h="4833440">
                <a:tc>
                  <a:txBody>
                    <a:bodyPr/>
                    <a:lstStyle/>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التنسيق وعمل جداول مواعيد مدير الإدارة.</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نسخ الخطابات والتعاميم الموكلة من مدير الإدارة.</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إعداد تقرير مدعم بالإحصائيات عن الأعمال الإدارية والفنية في الإدارة بالتنسيق مع رؤساء الأقسام.</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التنسيق مع الأقسام الإدارية عند الطلب.</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إعداد كشوفات الحضور والإجازات للموظفين.</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إعداد كشوفات التدريب بناء على المعايير الوظيفية.</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تجهيز الاجتماعات لمدير الإدارة.</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القيام بأي عمل مسند له في اطار صلاحيات المدير ونطاق عمله.</a:t>
                      </a: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784306"/>
                  </a:ext>
                </a:extLst>
              </a:tr>
            </a:tbl>
          </a:graphicData>
        </a:graphic>
      </p:graphicFrame>
      <p:grpSp>
        <p:nvGrpSpPr>
          <p:cNvPr id="11" name="مجموعة 10">
            <a:extLst>
              <a:ext uri="{FF2B5EF4-FFF2-40B4-BE49-F238E27FC236}">
                <a16:creationId xmlns:a16="http://schemas.microsoft.com/office/drawing/2014/main" id="{66E421ED-F099-427C-A395-3852645241BB}"/>
              </a:ext>
            </a:extLst>
          </p:cNvPr>
          <p:cNvGrpSpPr/>
          <p:nvPr/>
        </p:nvGrpSpPr>
        <p:grpSpPr>
          <a:xfrm>
            <a:off x="5889319" y="0"/>
            <a:ext cx="4802494" cy="673100"/>
            <a:chOff x="5889319" y="0"/>
            <a:chExt cx="4802494" cy="673100"/>
          </a:xfrm>
        </p:grpSpPr>
        <p:sp>
          <p:nvSpPr>
            <p:cNvPr id="12" name="Rectangle 70">
              <a:extLst>
                <a:ext uri="{FF2B5EF4-FFF2-40B4-BE49-F238E27FC236}">
                  <a16:creationId xmlns:a16="http://schemas.microsoft.com/office/drawing/2014/main" id="{410D4FDA-36B5-4A1A-91E9-0ADD3F249248}"/>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err="1">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الوصوف</a:t>
              </a: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 الوظيفية</a:t>
              </a:r>
            </a:p>
          </p:txBody>
        </p:sp>
        <p:sp>
          <p:nvSpPr>
            <p:cNvPr id="13" name="مستطيل 12">
              <a:extLst>
                <a:ext uri="{FF2B5EF4-FFF2-40B4-BE49-F238E27FC236}">
                  <a16:creationId xmlns:a16="http://schemas.microsoft.com/office/drawing/2014/main" id="{9C6F0A4E-4214-4954-90B3-643F3A2EF5F1}"/>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F6B5B797-3C6A-452E-8C50-2B82D0CC2614}"/>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5" name="جدول 14">
            <a:extLst>
              <a:ext uri="{FF2B5EF4-FFF2-40B4-BE49-F238E27FC236}">
                <a16:creationId xmlns:a16="http://schemas.microsoft.com/office/drawing/2014/main" id="{70FA311D-0952-4CD6-A39E-50A46F8FAFF3}"/>
              </a:ext>
            </a:extLst>
          </p:cNvPr>
          <p:cNvGraphicFramePr>
            <a:graphicFrameLocks noGrp="1"/>
          </p:cNvGraphicFramePr>
          <p:nvPr>
            <p:extLst>
              <p:ext uri="{D42A27DB-BD31-4B8C-83A1-F6EECF244321}">
                <p14:modId xmlns:p14="http://schemas.microsoft.com/office/powerpoint/2010/main" val="3211027689"/>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 </a:t>
                      </a:r>
                      <a:r>
                        <a:rPr lang="ar-SA" sz="1600" b="1" dirty="0">
                          <a:solidFill>
                            <a:schemeClr val="tx1"/>
                          </a:solidFill>
                          <a:latin typeface="Sakkal Majalla" panose="02000000000000000000" pitchFamily="2" charset="-78"/>
                          <a:cs typeface="Sakkal Majalla" panose="02000000000000000000" pitchFamily="2" charset="-78"/>
                        </a:rPr>
                        <a:t>وصف</a:t>
                      </a:r>
                      <a:r>
                        <a:rPr lang="ar-SA" sz="1600" b="1" baseline="0" dirty="0">
                          <a:solidFill>
                            <a:schemeClr val="tx1"/>
                          </a:solidFill>
                          <a:latin typeface="Sakkal Majalla" panose="02000000000000000000" pitchFamily="2" charset="-78"/>
                          <a:cs typeface="Sakkal Majalla" panose="02000000000000000000" pitchFamily="2" charset="-78"/>
                        </a:rPr>
                        <a:t> وظيفي</a:t>
                      </a:r>
                      <a:endParaRPr lang="ar-SA" sz="1600" b="1" dirty="0">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FA-J-5</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spTree>
    <p:extLst>
      <p:ext uri="{BB962C8B-B14F-4D97-AF65-F5344CB8AC3E}">
        <p14:creationId xmlns:p14="http://schemas.microsoft.com/office/powerpoint/2010/main" val="1949347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صورة 4"/>
          <p:cNvPicPr>
            <a:picLocks noChangeAspect="1"/>
          </p:cNvPicPr>
          <p:nvPr/>
        </p:nvPicPr>
        <p:blipFill>
          <a:blip r:embed="rId2" cstate="print">
            <a:clrChange>
              <a:clrFrom>
                <a:srgbClr val="FFFFFF"/>
              </a:clrFrom>
              <a:clrTo>
                <a:srgbClr val="FFFFFF">
                  <a:alpha val="0"/>
                </a:srgbClr>
              </a:clrTo>
            </a:clrChange>
            <a:duotone>
              <a:srgbClr val="EEECE1">
                <a:shade val="45000"/>
                <a:satMod val="135000"/>
              </a:srgbClr>
              <a:prstClr val="white"/>
            </a:duotone>
            <a:extLst>
              <a:ext uri="{28A0092B-C50C-407E-A947-70E740481C1C}">
                <a14:useLocalDpi xmlns:a14="http://schemas.microsoft.com/office/drawing/2010/main" val="0"/>
              </a:ext>
            </a:extLst>
          </a:blip>
          <a:stretch>
            <a:fillRect/>
          </a:stretch>
        </p:blipFill>
        <p:spPr>
          <a:xfrm>
            <a:off x="907997" y="1185496"/>
            <a:ext cx="8875817" cy="5188682"/>
          </a:xfrm>
          <a:prstGeom prst="rect">
            <a:avLst/>
          </a:prstGeom>
        </p:spPr>
      </p:pic>
    </p:spTree>
    <p:extLst>
      <p:ext uri="{BB962C8B-B14F-4D97-AF65-F5344CB8AC3E}">
        <p14:creationId xmlns:p14="http://schemas.microsoft.com/office/powerpoint/2010/main" val="4035363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جدول 7">
            <a:extLst>
              <a:ext uri="{FF2B5EF4-FFF2-40B4-BE49-F238E27FC236}">
                <a16:creationId xmlns:a16="http://schemas.microsoft.com/office/drawing/2014/main" id="{F8F4A4DC-3AA9-4F19-B609-20E2616BD652}"/>
              </a:ext>
            </a:extLst>
          </p:cNvPr>
          <p:cNvGraphicFramePr>
            <a:graphicFrameLocks noGrp="1"/>
          </p:cNvGraphicFramePr>
          <p:nvPr>
            <p:extLst>
              <p:ext uri="{D42A27DB-BD31-4B8C-83A1-F6EECF244321}">
                <p14:modId xmlns:p14="http://schemas.microsoft.com/office/powerpoint/2010/main" val="1941767560"/>
              </p:ext>
            </p:extLst>
          </p:nvPr>
        </p:nvGraphicFramePr>
        <p:xfrm>
          <a:off x="6487886" y="2046234"/>
          <a:ext cx="3738353" cy="1901651"/>
        </p:xfrm>
        <a:graphic>
          <a:graphicData uri="http://schemas.openxmlformats.org/drawingml/2006/table">
            <a:tbl>
              <a:tblPr firstRow="1" firstCol="1" bandRow="1"/>
              <a:tblGrid>
                <a:gridCol w="2649368">
                  <a:extLst>
                    <a:ext uri="{9D8B030D-6E8A-4147-A177-3AD203B41FA5}">
                      <a16:colId xmlns:a16="http://schemas.microsoft.com/office/drawing/2014/main" val="52233954"/>
                    </a:ext>
                  </a:extLst>
                </a:gridCol>
                <a:gridCol w="1088985">
                  <a:extLst>
                    <a:ext uri="{9D8B030D-6E8A-4147-A177-3AD203B41FA5}">
                      <a16:colId xmlns:a16="http://schemas.microsoft.com/office/drawing/2014/main" val="1947471505"/>
                    </a:ext>
                  </a:extLst>
                </a:gridCol>
              </a:tblGrid>
              <a:tr h="272009">
                <a:tc>
                  <a:txBody>
                    <a:bodyPr/>
                    <a:lstStyle/>
                    <a:p>
                      <a:pPr marL="10160" indent="-6350" algn="ctr" rtl="1">
                        <a:lnSpc>
                          <a:spcPct val="107000"/>
                        </a:lnSpc>
                        <a:spcAft>
                          <a:spcPts val="0"/>
                        </a:spcAft>
                      </a:pPr>
                      <a:r>
                        <a:rPr lang="ar-SA" sz="1200" b="1" dirty="0">
                          <a:solidFill>
                            <a:srgbClr val="4A452A"/>
                          </a:solidFill>
                          <a:effectLst/>
                          <a:latin typeface="Sakkal Majalla" panose="02000000000000000000" pitchFamily="2" charset="-78"/>
                          <a:ea typeface="Sultan normal" pitchFamily="2" charset="-78"/>
                          <a:cs typeface="Sakkal Majalla" panose="02000000000000000000" pitchFamily="2" charset="-78"/>
                        </a:rPr>
                        <a:t>رئيس قسم الاتصالات</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المسمى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15337812"/>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2692406"/>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مدير 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مسمى مدير 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3709707"/>
                  </a:ext>
                </a:extLst>
              </a:tr>
              <a:tr h="272009">
                <a:tc>
                  <a:txBody>
                    <a:bodyPr/>
                    <a:lstStyle/>
                    <a:p>
                      <a:pPr marL="5715" indent="-6350" algn="ctr" rtl="1">
                        <a:lnSpc>
                          <a:spcPct val="107000"/>
                        </a:lnSpc>
                        <a:spcAft>
                          <a:spcPts val="0"/>
                        </a:spcAft>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مدير الإدارة المالية</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الارتباط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652432"/>
                  </a:ext>
                </a:extLst>
              </a:tr>
              <a:tr h="272009">
                <a:tc gridSpan="2">
                  <a:txBody>
                    <a:bodyPr/>
                    <a:lstStyle/>
                    <a:p>
                      <a:pPr marL="444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الهدف التشغيلي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pPr rtl="1"/>
                      <a:endParaRPr lang="ar-SA"/>
                    </a:p>
                  </a:txBody>
                  <a:tcPr/>
                </a:tc>
                <a:extLst>
                  <a:ext uri="{0D108BD9-81ED-4DB2-BD59-A6C34878D82A}">
                    <a16:rowId xmlns:a16="http://schemas.microsoft.com/office/drawing/2014/main" val="2212956714"/>
                  </a:ext>
                </a:extLst>
              </a:tr>
              <a:tr h="541606">
                <a:tc gridSpan="2">
                  <a:txBody>
                    <a:bodyPr/>
                    <a:lstStyle/>
                    <a:p>
                      <a:pPr marL="12065" marR="0" lvl="0" indent="-6350" algn="ctr" defTabSz="914400" rtl="1" eaLnBrk="1" fontAlgn="auto" latinLnBrk="0" hangingPunct="1">
                        <a:lnSpc>
                          <a:spcPct val="107000"/>
                        </a:lnSpc>
                        <a:spcBef>
                          <a:spcPts val="0"/>
                        </a:spcBef>
                        <a:spcAft>
                          <a:spcPts val="0"/>
                        </a:spcAft>
                        <a:buClrTx/>
                        <a:buSzTx/>
                        <a:buFontTx/>
                        <a:buNone/>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إدارة ملف الاتصالات ومعالجة </a:t>
                      </a:r>
                      <a:r>
                        <a:rPr lang="ar-SA" sz="1200" b="1" kern="1200" noProof="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المعاملات الصادرة والواردة</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extLst>
                  <a:ext uri="{0D108BD9-81ED-4DB2-BD59-A6C34878D82A}">
                    <a16:rowId xmlns:a16="http://schemas.microsoft.com/office/drawing/2014/main" val="133750813"/>
                  </a:ext>
                </a:extLst>
              </a:tr>
            </a:tbl>
          </a:graphicData>
        </a:graphic>
      </p:graphicFrame>
      <p:graphicFrame>
        <p:nvGraphicFramePr>
          <p:cNvPr id="9" name="جدول 8">
            <a:extLst>
              <a:ext uri="{FF2B5EF4-FFF2-40B4-BE49-F238E27FC236}">
                <a16:creationId xmlns:a16="http://schemas.microsoft.com/office/drawing/2014/main" id="{29368BFE-38EC-439E-A649-0C934148774C}"/>
              </a:ext>
            </a:extLst>
          </p:cNvPr>
          <p:cNvGraphicFramePr>
            <a:graphicFrameLocks noGrp="1"/>
          </p:cNvGraphicFramePr>
          <p:nvPr>
            <p:extLst>
              <p:ext uri="{D42A27DB-BD31-4B8C-83A1-F6EECF244321}">
                <p14:modId xmlns:p14="http://schemas.microsoft.com/office/powerpoint/2010/main" val="565789574"/>
              </p:ext>
            </p:extLst>
          </p:nvPr>
        </p:nvGraphicFramePr>
        <p:xfrm>
          <a:off x="6487887" y="4112089"/>
          <a:ext cx="3738354" cy="3014423"/>
        </p:xfrm>
        <a:graphic>
          <a:graphicData uri="http://schemas.openxmlformats.org/drawingml/2006/table">
            <a:tbl>
              <a:tblPr firstRow="1" firstCol="1" bandRow="1"/>
              <a:tblGrid>
                <a:gridCol w="3102875">
                  <a:extLst>
                    <a:ext uri="{9D8B030D-6E8A-4147-A177-3AD203B41FA5}">
                      <a16:colId xmlns:a16="http://schemas.microsoft.com/office/drawing/2014/main" val="740852273"/>
                    </a:ext>
                  </a:extLst>
                </a:gridCol>
                <a:gridCol w="635479">
                  <a:extLst>
                    <a:ext uri="{9D8B030D-6E8A-4147-A177-3AD203B41FA5}">
                      <a16:colId xmlns:a16="http://schemas.microsoft.com/office/drawing/2014/main" val="3662980835"/>
                    </a:ext>
                  </a:extLst>
                </a:gridCol>
              </a:tblGrid>
              <a:tr h="320511">
                <a:tc>
                  <a:txBody>
                    <a:bodyPr/>
                    <a:lstStyle/>
                    <a:p>
                      <a:pPr marL="0" lvl="1" indent="0" defTabSz="222250">
                        <a:lnSpc>
                          <a:spcPct val="100000"/>
                        </a:lnSpc>
                        <a:spcBef>
                          <a:spcPct val="0"/>
                        </a:spcBef>
                        <a:spcAft>
                          <a:spcPct val="15000"/>
                        </a:spcAft>
                        <a:buFontTx/>
                        <a:buNone/>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ألا يقل عن الشهادة الثانوية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المؤهلات</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8066747"/>
                  </a:ext>
                </a:extLst>
              </a:tr>
              <a:tr h="2195016">
                <a:tc>
                  <a:txBody>
                    <a:bodyPr/>
                    <a:lstStyle/>
                    <a:p>
                      <a:pPr marL="6985" marR="0" lvl="0" indent="-6350" algn="r" defTabSz="914400" rtl="1" eaLnBrk="1" fontAlgn="auto" latinLnBrk="0" hangingPunct="1">
                        <a:lnSpc>
                          <a:spcPct val="100000"/>
                        </a:lnSpc>
                        <a:spcBef>
                          <a:spcPts val="0"/>
                        </a:spcBef>
                        <a:spcAft>
                          <a:spcPts val="0"/>
                        </a:spcAft>
                        <a:buClrTx/>
                        <a:buSzTx/>
                        <a:buFontTx/>
                        <a:buNone/>
                        <a:tabLst/>
                        <a:defRPr/>
                      </a:pPr>
                      <a:r>
                        <a:rPr lang="ar-SA" sz="1200" b="1" kern="1200" noProof="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دورة تدريبية   في:</a:t>
                      </a:r>
                    </a:p>
                    <a:p>
                      <a:pPr marL="286385" indent="-285750" algn="r" rtl="1">
                        <a:lnSpc>
                          <a:spcPct val="100000"/>
                        </a:lnSpc>
                        <a:spcAft>
                          <a:spcPts val="0"/>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 استخدام الحاسب الالي.</a:t>
                      </a:r>
                    </a:p>
                    <a:p>
                      <a:pPr marL="286385" indent="-285750" algn="r" rtl="1">
                        <a:lnSpc>
                          <a:spcPct val="100000"/>
                        </a:lnSpc>
                        <a:spcAft>
                          <a:spcPts val="0"/>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مهارة فهرسة المعاملات.</a:t>
                      </a:r>
                    </a:p>
                    <a:p>
                      <a:pPr marL="286385" indent="-285750" algn="r" rtl="1">
                        <a:lnSpc>
                          <a:spcPct val="100000"/>
                        </a:lnSpc>
                        <a:spcAft>
                          <a:spcPts val="0"/>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الارشفة الالكترونية.</a:t>
                      </a:r>
                      <a:endParaRPr lang="en-US"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p>
                      <a:pPr marL="286385" indent="-285750" algn="r" rtl="1">
                        <a:lnSpc>
                          <a:spcPct val="100000"/>
                        </a:lnSpc>
                        <a:spcAft>
                          <a:spcPts val="0"/>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الاتصال</a:t>
                      </a:r>
                      <a:r>
                        <a:rPr lang="ar-SA" sz="1200" b="1" kern="1200" baseline="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 الفعال</a:t>
                      </a:r>
                      <a:endPar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بطاقة الاحتياج</a:t>
                      </a:r>
                      <a:r>
                        <a:rPr lang="ar-SA" sz="1200" b="1" baseline="0" dirty="0">
                          <a:solidFill>
                            <a:srgbClr val="FFFFFF"/>
                          </a:solidFill>
                          <a:effectLst/>
                          <a:latin typeface="Sakkal Majalla" panose="02000000000000000000" pitchFamily="2" charset="-78"/>
                          <a:ea typeface="Sultan bold" pitchFamily="2" charset="-78"/>
                          <a:cs typeface="Sakkal Majalla" panose="02000000000000000000" pitchFamily="2" charset="-78"/>
                        </a:rPr>
                        <a:t> التدريبي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54059056"/>
                  </a:ext>
                </a:extLst>
              </a:tr>
              <a:tr h="249448">
                <a:tc>
                  <a:txBody>
                    <a:bodyPr/>
                    <a:lstStyle/>
                    <a:p>
                      <a:pPr marL="2540" indent="-6350" algn="r" rtl="1">
                        <a:lnSpc>
                          <a:spcPct val="107000"/>
                        </a:lnSpc>
                        <a:spcAft>
                          <a:spcPts val="0"/>
                        </a:spcAft>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العربية </a:t>
                      </a:r>
                      <a:endParaRPr lang="en-US"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اللغة</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68064091"/>
                  </a:ext>
                </a:extLst>
              </a:tr>
              <a:tr h="249448">
                <a:tc>
                  <a:txBody>
                    <a:bodyPr/>
                    <a:lstStyle/>
                    <a:p>
                      <a:pPr marL="1905" indent="-6350" algn="r" rtl="1">
                        <a:lnSpc>
                          <a:spcPct val="107000"/>
                        </a:lnSpc>
                        <a:spcAft>
                          <a:spcPts val="0"/>
                        </a:spcAft>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لا تقل عن 3 سنوات في الأعمال الادارية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الخبرات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5776845"/>
                  </a:ext>
                </a:extLst>
              </a:tr>
            </a:tbl>
          </a:graphicData>
        </a:graphic>
      </p:graphicFrame>
      <p:graphicFrame>
        <p:nvGraphicFramePr>
          <p:cNvPr id="10" name="جدول 9">
            <a:extLst>
              <a:ext uri="{FF2B5EF4-FFF2-40B4-BE49-F238E27FC236}">
                <a16:creationId xmlns:a16="http://schemas.microsoft.com/office/drawing/2014/main" id="{03AB43ED-D548-4C77-9725-15C4B159D0FB}"/>
              </a:ext>
            </a:extLst>
          </p:cNvPr>
          <p:cNvGraphicFramePr>
            <a:graphicFrameLocks noGrp="1"/>
          </p:cNvGraphicFramePr>
          <p:nvPr>
            <p:extLst>
              <p:ext uri="{D42A27DB-BD31-4B8C-83A1-F6EECF244321}">
                <p14:modId xmlns:p14="http://schemas.microsoft.com/office/powerpoint/2010/main" val="4254667302"/>
              </p:ext>
            </p:extLst>
          </p:nvPr>
        </p:nvGraphicFramePr>
        <p:xfrm>
          <a:off x="424341" y="2046234"/>
          <a:ext cx="5932916" cy="5080278"/>
        </p:xfrm>
        <a:graphic>
          <a:graphicData uri="http://schemas.openxmlformats.org/drawingml/2006/table">
            <a:tbl>
              <a:tblPr firstRow="1" firstCol="1" bandRow="1"/>
              <a:tblGrid>
                <a:gridCol w="5932916">
                  <a:extLst>
                    <a:ext uri="{9D8B030D-6E8A-4147-A177-3AD203B41FA5}">
                      <a16:colId xmlns:a16="http://schemas.microsoft.com/office/drawing/2014/main" val="3902841131"/>
                    </a:ext>
                  </a:extLst>
                </a:gridCol>
              </a:tblGrid>
              <a:tr h="246838">
                <a:tc>
                  <a:txBody>
                    <a:bodyPr/>
                    <a:lstStyle/>
                    <a:p>
                      <a:pPr marL="6985" marR="2222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المهام و المسئوليات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50241239"/>
                  </a:ext>
                </a:extLst>
              </a:tr>
              <a:tr h="4833440">
                <a:tc>
                  <a:txBody>
                    <a:bodyPr/>
                    <a:lstStyle/>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kumimoji="0" lang="ar-SA" sz="12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الاشراف على القسم ومتابعة المهام الموكلة من مساعدة مدير الإدارة.</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استلام البريد الخاص بالإدارة المالية.</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توجيه المراسلين لاستلام وتسليم البريد للجهات المعنية.</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استقبال المراجعين وتوجيههم للأشخاص المعنيين</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التوجيه لموظف القسم  بتصدير المعاملات والخطابات الداخلية.</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التوجيه لموظف القسم بتصدير المعاملات والخطابات الخارجية للجهات ذات العلاقة.</a:t>
                      </a:r>
                      <a:endParaRPr lang="ar-SA" sz="1200" b="1" kern="1200" baseline="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متابعة المعاملات.</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القيام بأي عمل مسند له في اطار صلاحيات المدير ونطاق عمله.</a:t>
                      </a: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784306"/>
                  </a:ext>
                </a:extLst>
              </a:tr>
            </a:tbl>
          </a:graphicData>
        </a:graphic>
      </p:graphicFrame>
      <p:grpSp>
        <p:nvGrpSpPr>
          <p:cNvPr id="11" name="مجموعة 10">
            <a:extLst>
              <a:ext uri="{FF2B5EF4-FFF2-40B4-BE49-F238E27FC236}">
                <a16:creationId xmlns:a16="http://schemas.microsoft.com/office/drawing/2014/main" id="{BE23AC77-FD88-4759-9FC8-7C614E56A3FC}"/>
              </a:ext>
            </a:extLst>
          </p:cNvPr>
          <p:cNvGrpSpPr/>
          <p:nvPr/>
        </p:nvGrpSpPr>
        <p:grpSpPr>
          <a:xfrm>
            <a:off x="5889319" y="0"/>
            <a:ext cx="4802494" cy="673100"/>
            <a:chOff x="5889319" y="0"/>
            <a:chExt cx="4802494" cy="673100"/>
          </a:xfrm>
        </p:grpSpPr>
        <p:sp>
          <p:nvSpPr>
            <p:cNvPr id="12" name="Rectangle 70">
              <a:extLst>
                <a:ext uri="{FF2B5EF4-FFF2-40B4-BE49-F238E27FC236}">
                  <a16:creationId xmlns:a16="http://schemas.microsoft.com/office/drawing/2014/main" id="{95EF3A8F-203F-4F9F-930F-1C0C6AF27C37}"/>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err="1">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الوصوف</a:t>
              </a: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 الوظيفية</a:t>
              </a:r>
            </a:p>
          </p:txBody>
        </p:sp>
        <p:sp>
          <p:nvSpPr>
            <p:cNvPr id="13" name="مستطيل 12">
              <a:extLst>
                <a:ext uri="{FF2B5EF4-FFF2-40B4-BE49-F238E27FC236}">
                  <a16:creationId xmlns:a16="http://schemas.microsoft.com/office/drawing/2014/main" id="{584A8748-800B-4A77-9624-F9D3B335878D}"/>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5217B5E7-5D5D-4042-93FB-2C7B0DFEBD28}"/>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5" name="جدول 14">
            <a:extLst>
              <a:ext uri="{FF2B5EF4-FFF2-40B4-BE49-F238E27FC236}">
                <a16:creationId xmlns:a16="http://schemas.microsoft.com/office/drawing/2014/main" id="{F76960F6-E283-464F-8C8E-D18B6180D650}"/>
              </a:ext>
            </a:extLst>
          </p:cNvPr>
          <p:cNvGraphicFramePr>
            <a:graphicFrameLocks noGrp="1"/>
          </p:cNvGraphicFramePr>
          <p:nvPr>
            <p:extLst>
              <p:ext uri="{D42A27DB-BD31-4B8C-83A1-F6EECF244321}">
                <p14:modId xmlns:p14="http://schemas.microsoft.com/office/powerpoint/2010/main" val="72223369"/>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 </a:t>
                      </a:r>
                      <a:r>
                        <a:rPr lang="ar-SA" sz="1600" b="1" dirty="0">
                          <a:solidFill>
                            <a:schemeClr val="tx1"/>
                          </a:solidFill>
                          <a:latin typeface="Sakkal Majalla" panose="02000000000000000000" pitchFamily="2" charset="-78"/>
                          <a:cs typeface="Sakkal Majalla" panose="02000000000000000000" pitchFamily="2" charset="-78"/>
                        </a:rPr>
                        <a:t>وصف</a:t>
                      </a:r>
                      <a:r>
                        <a:rPr lang="ar-SA" sz="1600" b="1" baseline="0" dirty="0">
                          <a:solidFill>
                            <a:schemeClr val="tx1"/>
                          </a:solidFill>
                          <a:latin typeface="Sakkal Majalla" panose="02000000000000000000" pitchFamily="2" charset="-78"/>
                          <a:cs typeface="Sakkal Majalla" panose="02000000000000000000" pitchFamily="2" charset="-78"/>
                        </a:rPr>
                        <a:t> وظيفي</a:t>
                      </a:r>
                      <a:endParaRPr lang="ar-SA" sz="1600" b="1" dirty="0">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FA-J-6</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spTree>
    <p:extLst>
      <p:ext uri="{BB962C8B-B14F-4D97-AF65-F5344CB8AC3E}">
        <p14:creationId xmlns:p14="http://schemas.microsoft.com/office/powerpoint/2010/main" val="3906363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292135647"/>
              </p:ext>
            </p:extLst>
          </p:nvPr>
        </p:nvGraphicFramePr>
        <p:xfrm>
          <a:off x="12803375" y="1620750"/>
          <a:ext cx="5650401" cy="800456"/>
        </p:xfrm>
        <a:graphic>
          <a:graphicData uri="http://schemas.openxmlformats.org/drawingml/2006/table">
            <a:tbl>
              <a:tblPr rtl="1" firstRow="1" bandRow="1">
                <a:tableStyleId>{5940675A-B579-460E-94D1-54222C63F5DA}</a:tableStyleId>
              </a:tblPr>
              <a:tblGrid>
                <a:gridCol w="1883467">
                  <a:extLst>
                    <a:ext uri="{9D8B030D-6E8A-4147-A177-3AD203B41FA5}">
                      <a16:colId xmlns:a16="http://schemas.microsoft.com/office/drawing/2014/main" val="3104789595"/>
                    </a:ext>
                  </a:extLst>
                </a:gridCol>
                <a:gridCol w="1883467">
                  <a:extLst>
                    <a:ext uri="{9D8B030D-6E8A-4147-A177-3AD203B41FA5}">
                      <a16:colId xmlns:a16="http://schemas.microsoft.com/office/drawing/2014/main" val="2549595565"/>
                    </a:ext>
                  </a:extLst>
                </a:gridCol>
                <a:gridCol w="1883467">
                  <a:extLst>
                    <a:ext uri="{9D8B030D-6E8A-4147-A177-3AD203B41FA5}">
                      <a16:colId xmlns:a16="http://schemas.microsoft.com/office/drawing/2014/main" val="1688891890"/>
                    </a:ext>
                  </a:extLst>
                </a:gridCol>
              </a:tblGrid>
              <a:tr h="227201">
                <a:tc gridSpan="2">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عنوان الوثيقة : </a:t>
                      </a:r>
                      <a:r>
                        <a:rPr lang="ar-SA" sz="1000" b="1" dirty="0">
                          <a:solidFill>
                            <a:schemeClr val="tx1"/>
                          </a:solidFill>
                          <a:latin typeface="Sakkal Majalla" panose="02000000000000000000" pitchFamily="2" charset="-78"/>
                          <a:cs typeface="Sakkal Majalla" panose="02000000000000000000" pitchFamily="2" charset="-78"/>
                        </a:rPr>
                        <a:t>وصف</a:t>
                      </a:r>
                      <a:r>
                        <a:rPr lang="ar-SA" sz="1000" b="1" baseline="0" dirty="0">
                          <a:solidFill>
                            <a:schemeClr val="tx1"/>
                          </a:solidFill>
                          <a:latin typeface="Sakkal Majalla" panose="02000000000000000000" pitchFamily="2" charset="-78"/>
                          <a:cs typeface="Sakkal Majalla" panose="02000000000000000000" pitchFamily="2" charset="-78"/>
                        </a:rPr>
                        <a:t> وظيفي</a:t>
                      </a:r>
                      <a:endParaRPr lang="ar-SA" sz="1000" b="1" dirty="0">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0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27201">
                <a:tc>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تاريخ الاصدار </a:t>
                      </a:r>
                      <a:r>
                        <a:rPr lang="ar-SA" sz="10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تاريخ التفعيل </a:t>
                      </a:r>
                      <a:r>
                        <a:rPr lang="ar-SA" sz="10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200" b="1" dirty="0">
                          <a:solidFill>
                            <a:srgbClr val="006666"/>
                          </a:solidFill>
                          <a:latin typeface="Sakkal Majalla" panose="02000000000000000000" pitchFamily="2" charset="-78"/>
                          <a:cs typeface="Sakkal Majalla" panose="02000000000000000000" pitchFamily="2" charset="-78"/>
                        </a:rPr>
                        <a:t>ACC-J-7</a:t>
                      </a:r>
                      <a:endParaRPr lang="ar-SA" sz="32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334119">
                <a:tc>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رقم الاصدار : </a:t>
                      </a:r>
                      <a:r>
                        <a:rPr lang="ar-SA" sz="10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تاريخ المراجعة : </a:t>
                      </a:r>
                      <a:r>
                        <a:rPr lang="ar-SA" sz="10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graphicFrame>
        <p:nvGraphicFramePr>
          <p:cNvPr id="5" name="جدول 4"/>
          <p:cNvGraphicFramePr>
            <a:graphicFrameLocks noGrp="1"/>
          </p:cNvGraphicFramePr>
          <p:nvPr>
            <p:extLst>
              <p:ext uri="{D42A27DB-BD31-4B8C-83A1-F6EECF244321}">
                <p14:modId xmlns:p14="http://schemas.microsoft.com/office/powerpoint/2010/main" val="263952366"/>
              </p:ext>
            </p:extLst>
          </p:nvPr>
        </p:nvGraphicFramePr>
        <p:xfrm>
          <a:off x="16650527" y="4627921"/>
          <a:ext cx="3606038" cy="1619921"/>
        </p:xfrm>
        <a:graphic>
          <a:graphicData uri="http://schemas.openxmlformats.org/drawingml/2006/table">
            <a:tbl>
              <a:tblPr firstRow="1" firstCol="1" bandRow="1"/>
              <a:tblGrid>
                <a:gridCol w="2993052">
                  <a:extLst>
                    <a:ext uri="{9D8B030D-6E8A-4147-A177-3AD203B41FA5}">
                      <a16:colId xmlns:a16="http://schemas.microsoft.com/office/drawing/2014/main" val="740852273"/>
                    </a:ext>
                  </a:extLst>
                </a:gridCol>
                <a:gridCol w="612986">
                  <a:extLst>
                    <a:ext uri="{9D8B030D-6E8A-4147-A177-3AD203B41FA5}">
                      <a16:colId xmlns:a16="http://schemas.microsoft.com/office/drawing/2014/main" val="3662980835"/>
                    </a:ext>
                  </a:extLst>
                </a:gridCol>
              </a:tblGrid>
              <a:tr h="257272">
                <a:tc>
                  <a:txBody>
                    <a:bodyPr/>
                    <a:lstStyle/>
                    <a:p>
                      <a:pPr marL="0" lvl="1" indent="0" defTabSz="222250">
                        <a:lnSpc>
                          <a:spcPct val="150000"/>
                        </a:lnSpc>
                        <a:spcBef>
                          <a:spcPct val="0"/>
                        </a:spcBef>
                        <a:spcAft>
                          <a:spcPct val="15000"/>
                        </a:spcAft>
                        <a:buFontTx/>
                        <a:buNone/>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ألا يقل عن الشهادة الجامعية أو ما يعادلها </a:t>
                      </a:r>
                    </a:p>
                  </a:txBody>
                  <a:tcPr marL="60141" marR="60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المؤهلات</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8066747"/>
                  </a:ext>
                </a:extLst>
              </a:tr>
              <a:tr h="962263">
                <a:tc>
                  <a:txBody>
                    <a:bodyPr/>
                    <a:lstStyle/>
                    <a:p>
                      <a:pPr marL="6985" marR="0" lvl="0" indent="-6350" algn="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دورة تدريبية   في:</a:t>
                      </a:r>
                      <a:endPar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p>
                      <a:pPr marL="6985" marR="0" lvl="0" indent="-6350" algn="r" defTabSz="914400" rtl="1" eaLnBrk="1" fontAlgn="auto" latinLnBrk="0" hangingPunct="1">
                        <a:lnSpc>
                          <a:spcPct val="100000"/>
                        </a:lnSpc>
                        <a:spcBef>
                          <a:spcPts val="0"/>
                        </a:spcBef>
                        <a:spcAft>
                          <a:spcPts val="0"/>
                        </a:spcAft>
                        <a:buClrTx/>
                        <a:buSzTx/>
                        <a:buFontTx/>
                        <a:buNone/>
                        <a:tabLst/>
                        <a:defRPr/>
                      </a:pPr>
                      <a:r>
                        <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النزاهة الأخلاقية والكفاية المهنية.</a:t>
                      </a:r>
                    </a:p>
                    <a:p>
                      <a:pPr marL="6985" marR="0" lvl="0" indent="-6350" algn="r" defTabSz="914400" rtl="1" eaLnBrk="1" fontAlgn="auto" latinLnBrk="0" hangingPunct="1">
                        <a:lnSpc>
                          <a:spcPct val="100000"/>
                        </a:lnSpc>
                        <a:spcBef>
                          <a:spcPts val="0"/>
                        </a:spcBef>
                        <a:spcAft>
                          <a:spcPts val="0"/>
                        </a:spcAft>
                        <a:buClrTx/>
                        <a:buSzTx/>
                        <a:buFontTx/>
                        <a:buNone/>
                        <a:tabLst/>
                        <a:defRPr/>
                      </a:pPr>
                      <a:r>
                        <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استخدام الحاسب الالي.</a:t>
                      </a:r>
                    </a:p>
                    <a:p>
                      <a:pPr marL="6985" marR="0" lvl="0" indent="-6350" algn="r" defTabSz="914400" rtl="1" eaLnBrk="1" fontAlgn="auto" latinLnBrk="0" hangingPunct="1">
                        <a:lnSpc>
                          <a:spcPct val="100000"/>
                        </a:lnSpc>
                        <a:spcBef>
                          <a:spcPts val="0"/>
                        </a:spcBef>
                        <a:spcAft>
                          <a:spcPts val="0"/>
                        </a:spcAft>
                        <a:buClrTx/>
                        <a:buSzTx/>
                        <a:buFontTx/>
                        <a:buNone/>
                        <a:tabLst/>
                        <a:defRPr/>
                      </a:pPr>
                      <a:r>
                        <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التدريب على برامج الحماية وتشفير البيانات.</a:t>
                      </a:r>
                    </a:p>
                    <a:p>
                      <a:pPr marL="6985" marR="0" lvl="0" indent="-6350" algn="r" defTabSz="914400" rtl="1" eaLnBrk="1" fontAlgn="auto" latinLnBrk="0" hangingPunct="1">
                        <a:lnSpc>
                          <a:spcPct val="100000"/>
                        </a:lnSpc>
                        <a:spcBef>
                          <a:spcPts val="0"/>
                        </a:spcBef>
                        <a:spcAft>
                          <a:spcPts val="0"/>
                        </a:spcAft>
                        <a:buClrTx/>
                        <a:buSzTx/>
                        <a:buFontTx/>
                        <a:buNone/>
                        <a:tabLst/>
                        <a:defRPr/>
                      </a:pPr>
                      <a:r>
                        <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التدريب على لوائح الجرائم الالكترونية.</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بطاقة الاحتياج</a:t>
                      </a:r>
                      <a:r>
                        <a:rPr lang="ar-SA" sz="1200" b="1" baseline="0" dirty="0">
                          <a:solidFill>
                            <a:srgbClr val="FFFFFF"/>
                          </a:solidFill>
                          <a:effectLst/>
                          <a:latin typeface="Sakkal Majalla" panose="02000000000000000000" pitchFamily="2" charset="-78"/>
                          <a:ea typeface="Sultan bold" pitchFamily="2" charset="-78"/>
                          <a:cs typeface="Sakkal Majalla" panose="02000000000000000000" pitchFamily="2" charset="-78"/>
                        </a:rPr>
                        <a:t> التدريبي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54059056"/>
                  </a:ext>
                </a:extLst>
              </a:tr>
              <a:tr h="200193">
                <a:tc>
                  <a:txBody>
                    <a:bodyPr/>
                    <a:lstStyle/>
                    <a:p>
                      <a:pPr marL="2540" indent="-6350" algn="r" rtl="1">
                        <a:lnSpc>
                          <a:spcPct val="107000"/>
                        </a:lnSpc>
                        <a:spcAft>
                          <a:spcPts val="0"/>
                        </a:spcAft>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العربية و الانجليزية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اللغة</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68064091"/>
                  </a:ext>
                </a:extLst>
              </a:tr>
              <a:tr h="200193">
                <a:tc>
                  <a:txBody>
                    <a:bodyPr/>
                    <a:lstStyle/>
                    <a:p>
                      <a:pPr marL="1905" indent="-6350" algn="r" rtl="1">
                        <a:lnSpc>
                          <a:spcPct val="107000"/>
                        </a:lnSpc>
                        <a:spcAft>
                          <a:spcPts val="0"/>
                        </a:spcAft>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الخبرة العملية لا تقل عن سنتين</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الخبرات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5776845"/>
                  </a:ext>
                </a:extLst>
              </a:tr>
            </a:tbl>
          </a:graphicData>
        </a:graphic>
      </p:graphicFrame>
      <p:graphicFrame>
        <p:nvGraphicFramePr>
          <p:cNvPr id="6" name="جدول 5"/>
          <p:cNvGraphicFramePr>
            <a:graphicFrameLocks noGrp="1"/>
          </p:cNvGraphicFramePr>
          <p:nvPr>
            <p:extLst>
              <p:ext uri="{D42A27DB-BD31-4B8C-83A1-F6EECF244321}">
                <p14:modId xmlns:p14="http://schemas.microsoft.com/office/powerpoint/2010/main" val="987253513"/>
              </p:ext>
            </p:extLst>
          </p:nvPr>
        </p:nvGraphicFramePr>
        <p:xfrm>
          <a:off x="11063792" y="3207464"/>
          <a:ext cx="4884803" cy="2440147"/>
        </p:xfrm>
        <a:graphic>
          <a:graphicData uri="http://schemas.openxmlformats.org/drawingml/2006/table">
            <a:tbl>
              <a:tblPr firstRow="1" firstCol="1" bandRow="1"/>
              <a:tblGrid>
                <a:gridCol w="4884803">
                  <a:extLst>
                    <a:ext uri="{9D8B030D-6E8A-4147-A177-3AD203B41FA5}">
                      <a16:colId xmlns:a16="http://schemas.microsoft.com/office/drawing/2014/main" val="3902841131"/>
                    </a:ext>
                  </a:extLst>
                </a:gridCol>
              </a:tblGrid>
              <a:tr h="249263">
                <a:tc>
                  <a:txBody>
                    <a:bodyPr/>
                    <a:lstStyle/>
                    <a:p>
                      <a:pPr marL="6985" marR="22225" indent="-6350" algn="ctr" rtl="1">
                        <a:lnSpc>
                          <a:spcPct val="107000"/>
                        </a:lnSpc>
                        <a:spcAft>
                          <a:spcPts val="0"/>
                        </a:spcAft>
                      </a:pPr>
                      <a:r>
                        <a:rPr lang="ar-SA" sz="14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المهام و المسئوليات</a:t>
                      </a:r>
                      <a:endParaRPr lang="en-US" sz="14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35406" marR="50866" marT="204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50241239"/>
                  </a:ext>
                </a:extLst>
              </a:tr>
              <a:tr h="2190884">
                <a:tc>
                  <a:txBody>
                    <a:bodyPr/>
                    <a:lstStyle/>
                    <a:p>
                      <a:pPr marL="171450" marR="166370" indent="-171450" algn="just" rtl="1">
                        <a:lnSpc>
                          <a:spcPct val="145000"/>
                        </a:lnSpc>
                        <a:spcAft>
                          <a:spcPts val="5"/>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استقبال جميع المعاملات والخطابات السرية أو ذات الطابع السري وإكمال إجراءاتها وفق البروتوكول المتبع إجرائًيا و المتفق عليه مع المختصين بالمكتب السري بمكتب معالي رئيس الجامعة.</a:t>
                      </a:r>
                    </a:p>
                    <a:p>
                      <a:pPr marL="171450" marR="166370" indent="-171450" algn="just" rtl="1">
                        <a:lnSpc>
                          <a:spcPct val="145000"/>
                        </a:lnSpc>
                        <a:spcAft>
                          <a:spcPts val="5"/>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تصدير المعاملات الخاصة والمعاملات ذات الطابع السري إلى خارج الجامعة مباشرة وذلك بعد توقيعها.</a:t>
                      </a:r>
                    </a:p>
                    <a:p>
                      <a:pPr marL="171450" marR="166370" indent="-171450" algn="just" rtl="1">
                        <a:lnSpc>
                          <a:spcPct val="145000"/>
                        </a:lnSpc>
                        <a:spcAft>
                          <a:spcPts val="5"/>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تقييد جميع المعاملات السرية في الوارد والصادر وفق تقسيم رقمي خاص للمكتب السري وتنظيمها وترتيبها ووضعها في ملفات خاصة.</a:t>
                      </a:r>
                    </a:p>
                    <a:p>
                      <a:pPr marL="171450" marR="166370" indent="-171450" algn="just" rtl="1">
                        <a:lnSpc>
                          <a:spcPct val="145000"/>
                        </a:lnSpc>
                        <a:spcAft>
                          <a:spcPts val="5"/>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تقديم تقارير دورية عن إنجازات الإدارة والاقتراحات المناسبة لتطويرها.</a:t>
                      </a:r>
                    </a:p>
                    <a:p>
                      <a:pPr marL="171450" marR="166370" indent="-171450" algn="just" rtl="1">
                        <a:lnSpc>
                          <a:spcPct val="145000"/>
                        </a:lnSpc>
                        <a:spcAft>
                          <a:spcPts val="5"/>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مراجعة وتدقيق الأعمال الفنية للمعاملات السرية.</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القيام بأي عمل مسند له في اطار صلاحيات المدير ونطاق عمله.</a:t>
                      </a:r>
                    </a:p>
                  </a:txBody>
                  <a:tcPr marL="35406" marR="50866" marT="204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784306"/>
                  </a:ext>
                </a:extLst>
              </a:tr>
            </a:tbl>
          </a:graphicData>
        </a:graphic>
      </p:graphicFrame>
      <p:graphicFrame>
        <p:nvGraphicFramePr>
          <p:cNvPr id="7" name="جدول 6"/>
          <p:cNvGraphicFramePr>
            <a:graphicFrameLocks noGrp="1"/>
          </p:cNvGraphicFramePr>
          <p:nvPr>
            <p:extLst>
              <p:ext uri="{D42A27DB-BD31-4B8C-83A1-F6EECF244321}">
                <p14:modId xmlns:p14="http://schemas.microsoft.com/office/powerpoint/2010/main" val="964768430"/>
              </p:ext>
            </p:extLst>
          </p:nvPr>
        </p:nvGraphicFramePr>
        <p:xfrm>
          <a:off x="16650526" y="2979745"/>
          <a:ext cx="3606036" cy="1201158"/>
        </p:xfrm>
        <a:graphic>
          <a:graphicData uri="http://schemas.openxmlformats.org/drawingml/2006/table">
            <a:tbl>
              <a:tblPr firstRow="1" firstCol="1" bandRow="1"/>
              <a:tblGrid>
                <a:gridCol w="2483169">
                  <a:extLst>
                    <a:ext uri="{9D8B030D-6E8A-4147-A177-3AD203B41FA5}">
                      <a16:colId xmlns:a16="http://schemas.microsoft.com/office/drawing/2014/main" val="52233954"/>
                    </a:ext>
                  </a:extLst>
                </a:gridCol>
                <a:gridCol w="1122867">
                  <a:extLst>
                    <a:ext uri="{9D8B030D-6E8A-4147-A177-3AD203B41FA5}">
                      <a16:colId xmlns:a16="http://schemas.microsoft.com/office/drawing/2014/main" val="1947471505"/>
                    </a:ext>
                  </a:extLst>
                </a:gridCol>
              </a:tblGrid>
              <a:tr h="200193">
                <a:tc>
                  <a:txBody>
                    <a:bodyPr/>
                    <a:lstStyle/>
                    <a:p>
                      <a:pPr marL="10160" indent="-6350" algn="ctr" rtl="1">
                        <a:lnSpc>
                          <a:spcPct val="107000"/>
                        </a:lnSpc>
                        <a:spcAft>
                          <a:spcPts val="0"/>
                        </a:spcAft>
                      </a:pPr>
                      <a:r>
                        <a:rPr lang="ar-SA" sz="1200" b="1" dirty="0">
                          <a:solidFill>
                            <a:srgbClr val="4A452A"/>
                          </a:solidFill>
                          <a:effectLst/>
                          <a:latin typeface="Sakkal Majalla" panose="02000000000000000000" pitchFamily="2" charset="-78"/>
                          <a:ea typeface="Sultan normal" pitchFamily="2" charset="-78"/>
                          <a:cs typeface="Sakkal Majalla" panose="02000000000000000000" pitchFamily="2" charset="-78"/>
                        </a:rPr>
                        <a:t> رئيس قسم المعاملات السرية </a:t>
                      </a: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المسمى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15337812"/>
                  </a:ext>
                </a:extLst>
              </a:tr>
              <a:tr h="200193">
                <a:tc>
                  <a:txBody>
                    <a:bodyPr/>
                    <a:lstStyle/>
                    <a:p>
                      <a:pPr marL="6350" indent="-6350" algn="ctr" rtl="1">
                        <a:lnSpc>
                          <a:spcPct val="107000"/>
                        </a:lnSpc>
                        <a:spcAft>
                          <a:spcPts val="0"/>
                        </a:spcAft>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مركز الاتصالات الادارية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2692406"/>
                  </a:ext>
                </a:extLst>
              </a:tr>
              <a:tr h="200193">
                <a:tc>
                  <a:txBody>
                    <a:bodyPr/>
                    <a:lstStyle/>
                    <a:p>
                      <a:pPr marL="5715" indent="-6350" algn="ctr" rtl="1">
                        <a:lnSpc>
                          <a:spcPct val="107000"/>
                        </a:lnSpc>
                        <a:spcAft>
                          <a:spcPts val="0"/>
                        </a:spcAft>
                      </a:pPr>
                      <a:r>
                        <a:rPr lang="ar-SA" sz="1200" b="1">
                          <a:solidFill>
                            <a:srgbClr val="000000"/>
                          </a:solidFill>
                          <a:effectLst/>
                          <a:latin typeface="Sakkal Majalla" panose="02000000000000000000" pitchFamily="2" charset="-78"/>
                          <a:ea typeface="Sultan normal" pitchFamily="2" charset="-78"/>
                          <a:cs typeface="Sakkal Majalla" panose="02000000000000000000" pitchFamily="2" charset="-78"/>
                        </a:rPr>
                        <a:t>مدير مركز الاتصالات الادارية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مسمى مدير 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3709707"/>
                  </a:ext>
                </a:extLst>
              </a:tr>
              <a:tr h="200193">
                <a:tc>
                  <a:txBody>
                    <a:bodyPr/>
                    <a:lstStyle/>
                    <a:p>
                      <a:pPr marL="5715" indent="-6350" algn="ctr" rtl="1">
                        <a:lnSpc>
                          <a:spcPct val="107000"/>
                        </a:lnSpc>
                        <a:spcAft>
                          <a:spcPts val="0"/>
                        </a:spcAft>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مدير</a:t>
                      </a:r>
                      <a:r>
                        <a:rPr lang="ar-SA" sz="1200" b="1" baseline="0"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 مركز الاتصالات  الادارية</a:t>
                      </a:r>
                      <a:endParaRPr lang="en-US"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الارتباط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652432"/>
                  </a:ext>
                </a:extLst>
              </a:tr>
              <a:tr h="200193">
                <a:tc gridSpan="2">
                  <a:txBody>
                    <a:bodyPr/>
                    <a:lstStyle/>
                    <a:p>
                      <a:pPr marL="444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الهدف التشغيلي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pPr rtl="1"/>
                      <a:endParaRPr lang="ar-SA"/>
                    </a:p>
                  </a:txBody>
                  <a:tcPr/>
                </a:tc>
                <a:extLst>
                  <a:ext uri="{0D108BD9-81ED-4DB2-BD59-A6C34878D82A}">
                    <a16:rowId xmlns:a16="http://schemas.microsoft.com/office/drawing/2014/main" val="2212956714"/>
                  </a:ext>
                </a:extLst>
              </a:tr>
              <a:tr h="200193">
                <a:tc gridSpan="2">
                  <a:txBody>
                    <a:bodyPr/>
                    <a:lstStyle/>
                    <a:p>
                      <a:pPr marL="10160" marR="0" lvl="0" indent="-6350" algn="ctr" defTabSz="914400" rtl="1" eaLnBrk="1" fontAlgn="auto" latinLnBrk="0" hangingPunct="1">
                        <a:lnSpc>
                          <a:spcPct val="107000"/>
                        </a:lnSpc>
                        <a:spcBef>
                          <a:spcPts val="0"/>
                        </a:spcBef>
                        <a:spcAft>
                          <a:spcPts val="0"/>
                        </a:spcAft>
                        <a:buClrTx/>
                        <a:buSzTx/>
                        <a:buFontTx/>
                        <a:buNone/>
                        <a:tabLst/>
                        <a:defRPr/>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إدارة ملف كافة المعاملات السرية </a:t>
                      </a: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extLst>
                  <a:ext uri="{0D108BD9-81ED-4DB2-BD59-A6C34878D82A}">
                    <a16:rowId xmlns:a16="http://schemas.microsoft.com/office/drawing/2014/main" val="133750813"/>
                  </a:ext>
                </a:extLst>
              </a:tr>
            </a:tbl>
          </a:graphicData>
        </a:graphic>
      </p:graphicFrame>
      <p:graphicFrame>
        <p:nvGraphicFramePr>
          <p:cNvPr id="8" name="جدول 7">
            <a:extLst>
              <a:ext uri="{FF2B5EF4-FFF2-40B4-BE49-F238E27FC236}">
                <a16:creationId xmlns:a16="http://schemas.microsoft.com/office/drawing/2014/main" id="{DEC0D591-7084-4B1A-ABD9-A0D109822A14}"/>
              </a:ext>
            </a:extLst>
          </p:cNvPr>
          <p:cNvGraphicFramePr>
            <a:graphicFrameLocks noGrp="1"/>
          </p:cNvGraphicFramePr>
          <p:nvPr>
            <p:extLst>
              <p:ext uri="{D42A27DB-BD31-4B8C-83A1-F6EECF244321}">
                <p14:modId xmlns:p14="http://schemas.microsoft.com/office/powerpoint/2010/main" val="859609764"/>
              </p:ext>
            </p:extLst>
          </p:nvPr>
        </p:nvGraphicFramePr>
        <p:xfrm>
          <a:off x="6487886" y="2046234"/>
          <a:ext cx="3738353" cy="1901651"/>
        </p:xfrm>
        <a:graphic>
          <a:graphicData uri="http://schemas.openxmlformats.org/drawingml/2006/table">
            <a:tbl>
              <a:tblPr firstRow="1" firstCol="1" bandRow="1"/>
              <a:tblGrid>
                <a:gridCol w="2649368">
                  <a:extLst>
                    <a:ext uri="{9D8B030D-6E8A-4147-A177-3AD203B41FA5}">
                      <a16:colId xmlns:a16="http://schemas.microsoft.com/office/drawing/2014/main" val="52233954"/>
                    </a:ext>
                  </a:extLst>
                </a:gridCol>
                <a:gridCol w="1088985">
                  <a:extLst>
                    <a:ext uri="{9D8B030D-6E8A-4147-A177-3AD203B41FA5}">
                      <a16:colId xmlns:a16="http://schemas.microsoft.com/office/drawing/2014/main" val="1947471505"/>
                    </a:ext>
                  </a:extLst>
                </a:gridCol>
              </a:tblGrid>
              <a:tr h="272009">
                <a:tc>
                  <a:txBody>
                    <a:bodyPr/>
                    <a:lstStyle/>
                    <a:p>
                      <a:pPr marL="10160" indent="-6350" algn="ctr" rtl="1">
                        <a:lnSpc>
                          <a:spcPct val="107000"/>
                        </a:lnSpc>
                        <a:spcAft>
                          <a:spcPts val="0"/>
                        </a:spcAft>
                      </a:pPr>
                      <a:r>
                        <a:rPr lang="ar-SA" sz="1200" b="1" dirty="0">
                          <a:solidFill>
                            <a:srgbClr val="4A452A"/>
                          </a:solidFill>
                          <a:effectLst/>
                          <a:latin typeface="Sakkal Majalla" panose="02000000000000000000" pitchFamily="2" charset="-78"/>
                          <a:ea typeface="Sultan normal" pitchFamily="2" charset="-78"/>
                          <a:cs typeface="Sakkal Majalla" panose="02000000000000000000" pitchFamily="2" charset="-78"/>
                        </a:rPr>
                        <a:t> رئيس قسم المعاملات السرية </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المسمى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15337812"/>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2692406"/>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مدير 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مسمى مدير 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3709707"/>
                  </a:ext>
                </a:extLst>
              </a:tr>
              <a:tr h="272009">
                <a:tc>
                  <a:txBody>
                    <a:bodyPr/>
                    <a:lstStyle/>
                    <a:p>
                      <a:pPr marL="5715" indent="-6350" algn="ctr" rtl="1">
                        <a:lnSpc>
                          <a:spcPct val="107000"/>
                        </a:lnSpc>
                        <a:spcAft>
                          <a:spcPts val="0"/>
                        </a:spcAft>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رئيس قسم الاتصالات</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الارتباط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652432"/>
                  </a:ext>
                </a:extLst>
              </a:tr>
              <a:tr h="272009">
                <a:tc gridSpan="2">
                  <a:txBody>
                    <a:bodyPr/>
                    <a:lstStyle/>
                    <a:p>
                      <a:pPr marL="444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الهدف التشغيلي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pPr rtl="1"/>
                      <a:endParaRPr lang="ar-SA"/>
                    </a:p>
                  </a:txBody>
                  <a:tcPr/>
                </a:tc>
                <a:extLst>
                  <a:ext uri="{0D108BD9-81ED-4DB2-BD59-A6C34878D82A}">
                    <a16:rowId xmlns:a16="http://schemas.microsoft.com/office/drawing/2014/main" val="2212956714"/>
                  </a:ext>
                </a:extLst>
              </a:tr>
              <a:tr h="541606">
                <a:tc gridSpan="2">
                  <a:txBody>
                    <a:bodyPr/>
                    <a:lstStyle/>
                    <a:p>
                      <a:pPr marL="12065" marR="0" indent="-6350" algn="ctr" defTabSz="914400" rtl="1" eaLnBrk="1" fontAlgn="auto" latinLnBrk="0" hangingPunct="1">
                        <a:lnSpc>
                          <a:spcPct val="107000"/>
                        </a:lnSpc>
                        <a:spcBef>
                          <a:spcPts val="0"/>
                        </a:spcBef>
                        <a:spcAft>
                          <a:spcPts val="0"/>
                        </a:spcAft>
                        <a:buClrTx/>
                        <a:buSzTx/>
                        <a:buFontTx/>
                        <a:buNone/>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موظف قسم الاتصالات</a:t>
                      </a:r>
                    </a:p>
                    <a:p>
                      <a:pPr marL="12065" marR="0" indent="-6350" algn="ctr" defTabSz="914400" rtl="1" eaLnBrk="1" fontAlgn="auto" latinLnBrk="0" hangingPunct="1">
                        <a:lnSpc>
                          <a:spcPct val="107000"/>
                        </a:lnSpc>
                        <a:spcBef>
                          <a:spcPts val="0"/>
                        </a:spcBef>
                        <a:spcAft>
                          <a:spcPts val="0"/>
                        </a:spcAft>
                        <a:buClrTx/>
                        <a:buSzTx/>
                        <a:buFontTx/>
                        <a:buNone/>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الات في معالجة المعاملات الواردة والصادرة</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extLst>
                  <a:ext uri="{0D108BD9-81ED-4DB2-BD59-A6C34878D82A}">
                    <a16:rowId xmlns:a16="http://schemas.microsoft.com/office/drawing/2014/main" val="133750813"/>
                  </a:ext>
                </a:extLst>
              </a:tr>
            </a:tbl>
          </a:graphicData>
        </a:graphic>
      </p:graphicFrame>
      <p:graphicFrame>
        <p:nvGraphicFramePr>
          <p:cNvPr id="9" name="جدول 8">
            <a:extLst>
              <a:ext uri="{FF2B5EF4-FFF2-40B4-BE49-F238E27FC236}">
                <a16:creationId xmlns:a16="http://schemas.microsoft.com/office/drawing/2014/main" id="{5090B7D7-9617-44D8-AE3D-04E68734EBC7}"/>
              </a:ext>
            </a:extLst>
          </p:cNvPr>
          <p:cNvGraphicFramePr>
            <a:graphicFrameLocks noGrp="1"/>
          </p:cNvGraphicFramePr>
          <p:nvPr>
            <p:extLst>
              <p:ext uri="{D42A27DB-BD31-4B8C-83A1-F6EECF244321}">
                <p14:modId xmlns:p14="http://schemas.microsoft.com/office/powerpoint/2010/main" val="55477790"/>
              </p:ext>
            </p:extLst>
          </p:nvPr>
        </p:nvGraphicFramePr>
        <p:xfrm>
          <a:off x="6487887" y="4112089"/>
          <a:ext cx="3738354" cy="3014423"/>
        </p:xfrm>
        <a:graphic>
          <a:graphicData uri="http://schemas.openxmlformats.org/drawingml/2006/table">
            <a:tbl>
              <a:tblPr firstRow="1" firstCol="1" bandRow="1"/>
              <a:tblGrid>
                <a:gridCol w="3102875">
                  <a:extLst>
                    <a:ext uri="{9D8B030D-6E8A-4147-A177-3AD203B41FA5}">
                      <a16:colId xmlns:a16="http://schemas.microsoft.com/office/drawing/2014/main" val="740852273"/>
                    </a:ext>
                  </a:extLst>
                </a:gridCol>
                <a:gridCol w="635479">
                  <a:extLst>
                    <a:ext uri="{9D8B030D-6E8A-4147-A177-3AD203B41FA5}">
                      <a16:colId xmlns:a16="http://schemas.microsoft.com/office/drawing/2014/main" val="3662980835"/>
                    </a:ext>
                  </a:extLst>
                </a:gridCol>
              </a:tblGrid>
              <a:tr h="320511">
                <a:tc>
                  <a:txBody>
                    <a:bodyPr/>
                    <a:lstStyle/>
                    <a:p>
                      <a:pPr marL="0" lvl="1" indent="0" defTabSz="222250">
                        <a:lnSpc>
                          <a:spcPct val="100000"/>
                        </a:lnSpc>
                        <a:spcBef>
                          <a:spcPct val="0"/>
                        </a:spcBef>
                        <a:spcAft>
                          <a:spcPct val="15000"/>
                        </a:spcAft>
                        <a:buFontTx/>
                        <a:buNone/>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ألا يقل عن الشهادة الثانوية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المؤهلات</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8066747"/>
                  </a:ext>
                </a:extLst>
              </a:tr>
              <a:tr h="2195016">
                <a:tc>
                  <a:txBody>
                    <a:bodyPr/>
                    <a:lstStyle/>
                    <a:p>
                      <a:pPr marL="6985" marR="0" lvl="0" indent="-6350" algn="r" defTabSz="914400" rtl="1" eaLnBrk="1" fontAlgn="auto" latinLnBrk="0" hangingPunct="1">
                        <a:lnSpc>
                          <a:spcPct val="100000"/>
                        </a:lnSpc>
                        <a:spcBef>
                          <a:spcPts val="0"/>
                        </a:spcBef>
                        <a:spcAft>
                          <a:spcPts val="0"/>
                        </a:spcAft>
                        <a:buClrTx/>
                        <a:buSzTx/>
                        <a:buFontTx/>
                        <a:buNone/>
                        <a:tabLst/>
                        <a:defRPr/>
                      </a:pPr>
                      <a:r>
                        <a:rPr lang="ar-SA" sz="1200" b="1" kern="1200" noProof="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دورة تدريبية   في:</a:t>
                      </a:r>
                    </a:p>
                    <a:p>
                      <a:pPr marL="286385" indent="-285750" algn="r" rtl="1">
                        <a:lnSpc>
                          <a:spcPct val="100000"/>
                        </a:lnSpc>
                        <a:spcAft>
                          <a:spcPts val="0"/>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 استخدام الحاسب الالي.</a:t>
                      </a:r>
                    </a:p>
                    <a:p>
                      <a:pPr marL="286385" indent="-285750" algn="r" rtl="1">
                        <a:lnSpc>
                          <a:spcPct val="100000"/>
                        </a:lnSpc>
                        <a:spcAft>
                          <a:spcPts val="0"/>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مهارة فهرسة المعاملات.</a:t>
                      </a:r>
                    </a:p>
                    <a:p>
                      <a:pPr marL="286385" indent="-285750" algn="r" rtl="1">
                        <a:lnSpc>
                          <a:spcPct val="100000"/>
                        </a:lnSpc>
                        <a:spcAft>
                          <a:spcPts val="0"/>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مهارات الارشفة الالكترونية.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بطاقة الاحتياج</a:t>
                      </a:r>
                      <a:r>
                        <a:rPr lang="ar-SA" sz="1200" b="1" baseline="0" dirty="0">
                          <a:solidFill>
                            <a:srgbClr val="FFFFFF"/>
                          </a:solidFill>
                          <a:effectLst/>
                          <a:latin typeface="Sakkal Majalla" panose="02000000000000000000" pitchFamily="2" charset="-78"/>
                          <a:ea typeface="Sultan bold" pitchFamily="2" charset="-78"/>
                          <a:cs typeface="Sakkal Majalla" panose="02000000000000000000" pitchFamily="2" charset="-78"/>
                        </a:rPr>
                        <a:t> التدريبي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54059056"/>
                  </a:ext>
                </a:extLst>
              </a:tr>
              <a:tr h="249448">
                <a:tc>
                  <a:txBody>
                    <a:bodyPr/>
                    <a:lstStyle/>
                    <a:p>
                      <a:pPr marL="2540" indent="-6350" algn="r" rtl="1">
                        <a:lnSpc>
                          <a:spcPct val="107000"/>
                        </a:lnSpc>
                        <a:spcAft>
                          <a:spcPts val="0"/>
                        </a:spcAft>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العربية </a:t>
                      </a:r>
                      <a:endParaRPr lang="en-US"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اللغة</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68064091"/>
                  </a:ext>
                </a:extLst>
              </a:tr>
              <a:tr h="249448">
                <a:tc>
                  <a:txBody>
                    <a:bodyPr/>
                    <a:lstStyle/>
                    <a:p>
                      <a:pPr marL="1905" indent="-6350" algn="r" rtl="1">
                        <a:lnSpc>
                          <a:spcPct val="107000"/>
                        </a:lnSpc>
                        <a:spcAft>
                          <a:spcPts val="0"/>
                        </a:spcAft>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بدون</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الخبرات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5776845"/>
                  </a:ext>
                </a:extLst>
              </a:tr>
            </a:tbl>
          </a:graphicData>
        </a:graphic>
      </p:graphicFrame>
      <p:graphicFrame>
        <p:nvGraphicFramePr>
          <p:cNvPr id="10" name="جدول 9">
            <a:extLst>
              <a:ext uri="{FF2B5EF4-FFF2-40B4-BE49-F238E27FC236}">
                <a16:creationId xmlns:a16="http://schemas.microsoft.com/office/drawing/2014/main" id="{801C4035-6815-4830-995A-DF7A8D36E86E}"/>
              </a:ext>
            </a:extLst>
          </p:cNvPr>
          <p:cNvGraphicFramePr>
            <a:graphicFrameLocks noGrp="1"/>
          </p:cNvGraphicFramePr>
          <p:nvPr>
            <p:extLst>
              <p:ext uri="{D42A27DB-BD31-4B8C-83A1-F6EECF244321}">
                <p14:modId xmlns:p14="http://schemas.microsoft.com/office/powerpoint/2010/main" val="3992265163"/>
              </p:ext>
            </p:extLst>
          </p:nvPr>
        </p:nvGraphicFramePr>
        <p:xfrm>
          <a:off x="424341" y="2046234"/>
          <a:ext cx="5932916" cy="5080278"/>
        </p:xfrm>
        <a:graphic>
          <a:graphicData uri="http://schemas.openxmlformats.org/drawingml/2006/table">
            <a:tbl>
              <a:tblPr firstRow="1" firstCol="1" bandRow="1"/>
              <a:tblGrid>
                <a:gridCol w="5932916">
                  <a:extLst>
                    <a:ext uri="{9D8B030D-6E8A-4147-A177-3AD203B41FA5}">
                      <a16:colId xmlns:a16="http://schemas.microsoft.com/office/drawing/2014/main" val="3902841131"/>
                    </a:ext>
                  </a:extLst>
                </a:gridCol>
              </a:tblGrid>
              <a:tr h="246838">
                <a:tc>
                  <a:txBody>
                    <a:bodyPr/>
                    <a:lstStyle/>
                    <a:p>
                      <a:pPr marL="6985" marR="2222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المهام و المسئوليات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50241239"/>
                  </a:ext>
                </a:extLst>
              </a:tr>
              <a:tr h="4833440">
                <a:tc>
                  <a:txBody>
                    <a:bodyPr/>
                    <a:lstStyle/>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تصدير المعاملات والخطابات الداخلية.</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تصدير المعاملات والخطابات الخارجية للجهات ذات العلاقة.</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التأكد من كتابة اسم وتوقيع المستلم بالاستلام وتاريخ الاستلام.</a:t>
                      </a:r>
                    </a:p>
                    <a:p>
                      <a:pPr marL="171450" marR="16637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kern="1200" dirty="0">
                          <a:solidFill>
                            <a:srgbClr val="000000"/>
                          </a:solidFill>
                          <a:effectLst/>
                          <a:latin typeface="Sakkal Majalla" panose="02000000000000000000" pitchFamily="2" charset="-78"/>
                          <a:ea typeface="Sultan normal" pitchFamily="2" charset="-78"/>
                          <a:cs typeface="Sakkal Majalla" panose="02000000000000000000" pitchFamily="2" charset="-78"/>
                        </a:rPr>
                        <a:t>استقبال المراجعين وتوجيههم للأشخاص المعنيين</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القيام بأي عمل مسند له في اطار صلاحيات المدير ونطاق عمله.</a:t>
                      </a: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784306"/>
                  </a:ext>
                </a:extLst>
              </a:tr>
            </a:tbl>
          </a:graphicData>
        </a:graphic>
      </p:graphicFrame>
      <p:grpSp>
        <p:nvGrpSpPr>
          <p:cNvPr id="11" name="مجموعة 10">
            <a:extLst>
              <a:ext uri="{FF2B5EF4-FFF2-40B4-BE49-F238E27FC236}">
                <a16:creationId xmlns:a16="http://schemas.microsoft.com/office/drawing/2014/main" id="{96A51BFC-1DB7-4BC2-8CA9-953E4B8D1C11}"/>
              </a:ext>
            </a:extLst>
          </p:cNvPr>
          <p:cNvGrpSpPr/>
          <p:nvPr/>
        </p:nvGrpSpPr>
        <p:grpSpPr>
          <a:xfrm>
            <a:off x="5889319" y="0"/>
            <a:ext cx="4802494" cy="673100"/>
            <a:chOff x="5889319" y="0"/>
            <a:chExt cx="4802494" cy="673100"/>
          </a:xfrm>
        </p:grpSpPr>
        <p:sp>
          <p:nvSpPr>
            <p:cNvPr id="12" name="Rectangle 70">
              <a:extLst>
                <a:ext uri="{FF2B5EF4-FFF2-40B4-BE49-F238E27FC236}">
                  <a16:creationId xmlns:a16="http://schemas.microsoft.com/office/drawing/2014/main" id="{D0B6FC67-D531-4E8D-8AAF-6BBD844D94C5}"/>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err="1">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الوصوف</a:t>
              </a: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 الوظيفية</a:t>
              </a:r>
            </a:p>
          </p:txBody>
        </p:sp>
        <p:sp>
          <p:nvSpPr>
            <p:cNvPr id="13" name="مستطيل 12">
              <a:extLst>
                <a:ext uri="{FF2B5EF4-FFF2-40B4-BE49-F238E27FC236}">
                  <a16:creationId xmlns:a16="http://schemas.microsoft.com/office/drawing/2014/main" id="{23D90521-9A6C-44BE-AF1E-695D453A702F}"/>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A6B4CE49-D838-4DE1-8CA5-854B10E8AB92}"/>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5" name="جدول 14">
            <a:extLst>
              <a:ext uri="{FF2B5EF4-FFF2-40B4-BE49-F238E27FC236}">
                <a16:creationId xmlns:a16="http://schemas.microsoft.com/office/drawing/2014/main" id="{F752D499-B4C2-440B-B0DE-0A61322D1B62}"/>
              </a:ext>
            </a:extLst>
          </p:cNvPr>
          <p:cNvGraphicFramePr>
            <a:graphicFrameLocks noGrp="1"/>
          </p:cNvGraphicFramePr>
          <p:nvPr>
            <p:extLst>
              <p:ext uri="{D42A27DB-BD31-4B8C-83A1-F6EECF244321}">
                <p14:modId xmlns:p14="http://schemas.microsoft.com/office/powerpoint/2010/main" val="1198008872"/>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 </a:t>
                      </a:r>
                      <a:r>
                        <a:rPr lang="ar-SA" sz="1600" b="1" dirty="0">
                          <a:solidFill>
                            <a:schemeClr val="tx1"/>
                          </a:solidFill>
                          <a:latin typeface="Sakkal Majalla" panose="02000000000000000000" pitchFamily="2" charset="-78"/>
                          <a:cs typeface="Sakkal Majalla" panose="02000000000000000000" pitchFamily="2" charset="-78"/>
                        </a:rPr>
                        <a:t>وصف</a:t>
                      </a:r>
                      <a:r>
                        <a:rPr lang="ar-SA" sz="1600" b="1" baseline="0" dirty="0">
                          <a:solidFill>
                            <a:schemeClr val="tx1"/>
                          </a:solidFill>
                          <a:latin typeface="Sakkal Majalla" panose="02000000000000000000" pitchFamily="2" charset="-78"/>
                          <a:cs typeface="Sakkal Majalla" panose="02000000000000000000" pitchFamily="2" charset="-78"/>
                        </a:rPr>
                        <a:t> وظيفي</a:t>
                      </a:r>
                      <a:endParaRPr lang="ar-SA" sz="1600" b="1" dirty="0">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FA-J-7</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spTree>
    <p:extLst>
      <p:ext uri="{BB962C8B-B14F-4D97-AF65-F5344CB8AC3E}">
        <p14:creationId xmlns:p14="http://schemas.microsoft.com/office/powerpoint/2010/main" val="1084994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048733172"/>
              </p:ext>
            </p:extLst>
          </p:nvPr>
        </p:nvGraphicFramePr>
        <p:xfrm>
          <a:off x="13107943" y="2497050"/>
          <a:ext cx="5650401" cy="800456"/>
        </p:xfrm>
        <a:graphic>
          <a:graphicData uri="http://schemas.openxmlformats.org/drawingml/2006/table">
            <a:tbl>
              <a:tblPr rtl="1" firstRow="1" bandRow="1">
                <a:tableStyleId>{5940675A-B579-460E-94D1-54222C63F5DA}</a:tableStyleId>
              </a:tblPr>
              <a:tblGrid>
                <a:gridCol w="1883467">
                  <a:extLst>
                    <a:ext uri="{9D8B030D-6E8A-4147-A177-3AD203B41FA5}">
                      <a16:colId xmlns:a16="http://schemas.microsoft.com/office/drawing/2014/main" val="3104789595"/>
                    </a:ext>
                  </a:extLst>
                </a:gridCol>
                <a:gridCol w="1883467">
                  <a:extLst>
                    <a:ext uri="{9D8B030D-6E8A-4147-A177-3AD203B41FA5}">
                      <a16:colId xmlns:a16="http://schemas.microsoft.com/office/drawing/2014/main" val="2549595565"/>
                    </a:ext>
                  </a:extLst>
                </a:gridCol>
                <a:gridCol w="1883467">
                  <a:extLst>
                    <a:ext uri="{9D8B030D-6E8A-4147-A177-3AD203B41FA5}">
                      <a16:colId xmlns:a16="http://schemas.microsoft.com/office/drawing/2014/main" val="1688891890"/>
                    </a:ext>
                  </a:extLst>
                </a:gridCol>
              </a:tblGrid>
              <a:tr h="227201">
                <a:tc gridSpan="2">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عنوان الوثيقة : </a:t>
                      </a:r>
                      <a:r>
                        <a:rPr lang="ar-SA" sz="1000" b="1" dirty="0">
                          <a:solidFill>
                            <a:schemeClr val="tx1"/>
                          </a:solidFill>
                          <a:latin typeface="Sakkal Majalla" panose="02000000000000000000" pitchFamily="2" charset="-78"/>
                          <a:cs typeface="Sakkal Majalla" panose="02000000000000000000" pitchFamily="2" charset="-78"/>
                        </a:rPr>
                        <a:t>وصف</a:t>
                      </a:r>
                      <a:r>
                        <a:rPr lang="ar-SA" sz="1000" b="1" baseline="0" dirty="0">
                          <a:solidFill>
                            <a:schemeClr val="tx1"/>
                          </a:solidFill>
                          <a:latin typeface="Sakkal Majalla" panose="02000000000000000000" pitchFamily="2" charset="-78"/>
                          <a:cs typeface="Sakkal Majalla" panose="02000000000000000000" pitchFamily="2" charset="-78"/>
                        </a:rPr>
                        <a:t> وظيفي</a:t>
                      </a:r>
                      <a:endParaRPr lang="ar-SA" sz="1000" b="1" dirty="0">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0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27201">
                <a:tc>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تاريخ الاصدار </a:t>
                      </a:r>
                      <a:r>
                        <a:rPr lang="ar-SA" sz="10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تاريخ التفعيل </a:t>
                      </a:r>
                      <a:r>
                        <a:rPr lang="ar-SA" sz="10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200" b="1" dirty="0">
                          <a:solidFill>
                            <a:srgbClr val="006666"/>
                          </a:solidFill>
                          <a:latin typeface="Sakkal Majalla" panose="02000000000000000000" pitchFamily="2" charset="-78"/>
                          <a:cs typeface="Sakkal Majalla" panose="02000000000000000000" pitchFamily="2" charset="-78"/>
                        </a:rPr>
                        <a:t>ACC-J-8</a:t>
                      </a:r>
                      <a:endParaRPr lang="ar-SA" sz="32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334119">
                <a:tc>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رقم الاصدار : </a:t>
                      </a:r>
                      <a:r>
                        <a:rPr lang="ar-SA" sz="10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تاريخ المراجعة : </a:t>
                      </a:r>
                      <a:r>
                        <a:rPr lang="ar-SA" sz="10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graphicFrame>
        <p:nvGraphicFramePr>
          <p:cNvPr id="5" name="جدول 4"/>
          <p:cNvGraphicFramePr>
            <a:graphicFrameLocks noGrp="1"/>
          </p:cNvGraphicFramePr>
          <p:nvPr>
            <p:extLst>
              <p:ext uri="{D42A27DB-BD31-4B8C-83A1-F6EECF244321}">
                <p14:modId xmlns:p14="http://schemas.microsoft.com/office/powerpoint/2010/main" val="1592434566"/>
              </p:ext>
            </p:extLst>
          </p:nvPr>
        </p:nvGraphicFramePr>
        <p:xfrm>
          <a:off x="16955327" y="5504221"/>
          <a:ext cx="3606038" cy="1432814"/>
        </p:xfrm>
        <a:graphic>
          <a:graphicData uri="http://schemas.openxmlformats.org/drawingml/2006/table">
            <a:tbl>
              <a:tblPr firstRow="1" firstCol="1" bandRow="1"/>
              <a:tblGrid>
                <a:gridCol w="2993052">
                  <a:extLst>
                    <a:ext uri="{9D8B030D-6E8A-4147-A177-3AD203B41FA5}">
                      <a16:colId xmlns:a16="http://schemas.microsoft.com/office/drawing/2014/main" val="740852273"/>
                    </a:ext>
                  </a:extLst>
                </a:gridCol>
                <a:gridCol w="612986">
                  <a:extLst>
                    <a:ext uri="{9D8B030D-6E8A-4147-A177-3AD203B41FA5}">
                      <a16:colId xmlns:a16="http://schemas.microsoft.com/office/drawing/2014/main" val="3662980835"/>
                    </a:ext>
                  </a:extLst>
                </a:gridCol>
              </a:tblGrid>
              <a:tr h="257272">
                <a:tc>
                  <a:txBody>
                    <a:bodyPr/>
                    <a:lstStyle/>
                    <a:p>
                      <a:pPr marL="0" lvl="1" indent="0" defTabSz="222250">
                        <a:lnSpc>
                          <a:spcPct val="150000"/>
                        </a:lnSpc>
                        <a:spcBef>
                          <a:spcPct val="0"/>
                        </a:spcBef>
                        <a:spcAft>
                          <a:spcPct val="15000"/>
                        </a:spcAft>
                        <a:buFontTx/>
                        <a:buNone/>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ألا يقل عن دبلوم أو ما يعادلها</a:t>
                      </a:r>
                    </a:p>
                  </a:txBody>
                  <a:tcPr marL="60141" marR="60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المؤهلات</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8066747"/>
                  </a:ext>
                </a:extLst>
              </a:tr>
              <a:tr h="775156">
                <a:tc>
                  <a:txBody>
                    <a:bodyPr/>
                    <a:lstStyle/>
                    <a:p>
                      <a:pPr marL="6985" marR="0" lvl="0" indent="-6350" algn="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دورة تدريبية   في:</a:t>
                      </a:r>
                      <a:endPar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p>
                      <a:pPr marL="6985" marR="0" lvl="0" indent="-6350" algn="r" defTabSz="914400" rtl="1" eaLnBrk="1" fontAlgn="auto" latinLnBrk="0" hangingPunct="1">
                        <a:lnSpc>
                          <a:spcPct val="100000"/>
                        </a:lnSpc>
                        <a:spcBef>
                          <a:spcPts val="0"/>
                        </a:spcBef>
                        <a:spcAft>
                          <a:spcPts val="0"/>
                        </a:spcAft>
                        <a:buClrTx/>
                        <a:buSzTx/>
                        <a:buFontTx/>
                        <a:buNone/>
                        <a:tabLst/>
                        <a:defRPr/>
                      </a:pPr>
                      <a:r>
                        <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النزاهة الأخلاقية والكفاية المهنية.</a:t>
                      </a:r>
                    </a:p>
                    <a:p>
                      <a:pPr marL="6985" marR="0" lvl="0" indent="-6350" algn="r" defTabSz="914400" rtl="1" eaLnBrk="1" fontAlgn="auto" latinLnBrk="0" hangingPunct="1">
                        <a:lnSpc>
                          <a:spcPct val="100000"/>
                        </a:lnSpc>
                        <a:spcBef>
                          <a:spcPts val="0"/>
                        </a:spcBef>
                        <a:spcAft>
                          <a:spcPts val="0"/>
                        </a:spcAft>
                        <a:buClrTx/>
                        <a:buSzTx/>
                        <a:buFontTx/>
                        <a:buNone/>
                        <a:tabLst/>
                        <a:defRPr/>
                      </a:pPr>
                      <a:r>
                        <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مهارات في استخدام الحاسب الالي.</a:t>
                      </a:r>
                    </a:p>
                    <a:p>
                      <a:pPr marL="6985" marR="0" lvl="0" indent="-6350" algn="r" defTabSz="914400" rtl="1" eaLnBrk="1" fontAlgn="auto" latinLnBrk="0" hangingPunct="1">
                        <a:lnSpc>
                          <a:spcPct val="100000"/>
                        </a:lnSpc>
                        <a:spcBef>
                          <a:spcPts val="0"/>
                        </a:spcBef>
                        <a:spcAft>
                          <a:spcPts val="0"/>
                        </a:spcAft>
                        <a:buClrTx/>
                        <a:buSzTx/>
                        <a:buFontTx/>
                        <a:buNone/>
                        <a:tabLst/>
                        <a:defRPr/>
                      </a:pPr>
                      <a:r>
                        <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التدريب على برامج الحماية وتشفير البيانات.</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بطاقة الاحتياج</a:t>
                      </a:r>
                      <a:r>
                        <a:rPr lang="ar-SA" sz="1200" b="1" baseline="0" dirty="0">
                          <a:solidFill>
                            <a:srgbClr val="FFFFFF"/>
                          </a:solidFill>
                          <a:effectLst/>
                          <a:latin typeface="Sakkal Majalla" panose="02000000000000000000" pitchFamily="2" charset="-78"/>
                          <a:ea typeface="Sultan bold" pitchFamily="2" charset="-78"/>
                          <a:cs typeface="Sakkal Majalla" panose="02000000000000000000" pitchFamily="2" charset="-78"/>
                        </a:rPr>
                        <a:t> التدريبي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54059056"/>
                  </a:ext>
                </a:extLst>
              </a:tr>
              <a:tr h="200193">
                <a:tc>
                  <a:txBody>
                    <a:bodyPr/>
                    <a:lstStyle/>
                    <a:p>
                      <a:pPr marL="2540" indent="-6350" algn="r" rtl="1">
                        <a:lnSpc>
                          <a:spcPct val="107000"/>
                        </a:lnSpc>
                        <a:spcAft>
                          <a:spcPts val="0"/>
                        </a:spcAft>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العربية و الانجليزية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اللغة</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68064091"/>
                  </a:ext>
                </a:extLst>
              </a:tr>
              <a:tr h="200193">
                <a:tc>
                  <a:txBody>
                    <a:bodyPr/>
                    <a:lstStyle/>
                    <a:p>
                      <a:pPr marL="1905" indent="-6350" algn="r" rtl="1">
                        <a:lnSpc>
                          <a:spcPct val="107000"/>
                        </a:lnSpc>
                        <a:spcAft>
                          <a:spcPts val="0"/>
                        </a:spcAft>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الخبرة العملية لا تقل عن سنتين</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الخبرات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5776845"/>
                  </a:ext>
                </a:extLst>
              </a:tr>
            </a:tbl>
          </a:graphicData>
        </a:graphic>
      </p:graphicFrame>
      <p:graphicFrame>
        <p:nvGraphicFramePr>
          <p:cNvPr id="6" name="جدول 5"/>
          <p:cNvGraphicFramePr>
            <a:graphicFrameLocks noGrp="1"/>
          </p:cNvGraphicFramePr>
          <p:nvPr>
            <p:extLst>
              <p:ext uri="{D42A27DB-BD31-4B8C-83A1-F6EECF244321}">
                <p14:modId xmlns:p14="http://schemas.microsoft.com/office/powerpoint/2010/main" val="90076936"/>
              </p:ext>
            </p:extLst>
          </p:nvPr>
        </p:nvGraphicFramePr>
        <p:xfrm>
          <a:off x="11300553" y="4083764"/>
          <a:ext cx="4575671" cy="2711452"/>
        </p:xfrm>
        <a:graphic>
          <a:graphicData uri="http://schemas.openxmlformats.org/drawingml/2006/table">
            <a:tbl>
              <a:tblPr firstRow="1" firstCol="1" bandRow="1"/>
              <a:tblGrid>
                <a:gridCol w="4575671">
                  <a:extLst>
                    <a:ext uri="{9D8B030D-6E8A-4147-A177-3AD203B41FA5}">
                      <a16:colId xmlns:a16="http://schemas.microsoft.com/office/drawing/2014/main" val="3902841131"/>
                    </a:ext>
                  </a:extLst>
                </a:gridCol>
              </a:tblGrid>
              <a:tr h="249263">
                <a:tc>
                  <a:txBody>
                    <a:bodyPr/>
                    <a:lstStyle/>
                    <a:p>
                      <a:pPr marL="6985" marR="22225" indent="-6350" algn="ctr" rtl="1">
                        <a:lnSpc>
                          <a:spcPct val="107000"/>
                        </a:lnSpc>
                        <a:spcAft>
                          <a:spcPts val="0"/>
                        </a:spcAft>
                      </a:pPr>
                      <a:r>
                        <a:rPr lang="ar-SA" sz="14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المهام و المسئوليات</a:t>
                      </a:r>
                      <a:endParaRPr lang="en-US" sz="14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35406" marR="50866" marT="204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50241239"/>
                  </a:ext>
                </a:extLst>
              </a:tr>
              <a:tr h="2462189">
                <a:tc>
                  <a:txBody>
                    <a:bodyPr/>
                    <a:lstStyle/>
                    <a:p>
                      <a:pPr marL="171450" marR="166370" indent="-171450" algn="just" rtl="1">
                        <a:lnSpc>
                          <a:spcPct val="145000"/>
                        </a:lnSpc>
                        <a:spcAft>
                          <a:spcPts val="5"/>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حفظ المعاملات والخطابات والملفات السرية ضمن أرشفة المكتب السري بأسلوب يساعد على استخراج المعلومات المطلوبة بسهولة ويسر.</a:t>
                      </a:r>
                    </a:p>
                    <a:p>
                      <a:pPr marL="171450" marR="166370" indent="-171450" algn="just" rtl="1">
                        <a:lnSpc>
                          <a:spcPct val="145000"/>
                        </a:lnSpc>
                        <a:spcAft>
                          <a:spcPts val="5"/>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التأكد من صحة الوثائق السرية واكتمالها وفهرستها.</a:t>
                      </a:r>
                    </a:p>
                    <a:p>
                      <a:pPr marL="171450" marR="166370" indent="-171450" algn="just" rtl="1">
                        <a:lnSpc>
                          <a:spcPct val="145000"/>
                        </a:lnSpc>
                        <a:spcAft>
                          <a:spcPts val="5"/>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مسح الوثائق السرية وفهرستها وتصنيفها وتكشيفها.</a:t>
                      </a:r>
                    </a:p>
                    <a:p>
                      <a:pPr marL="171450" marR="166370" indent="-171450" algn="just" rtl="1">
                        <a:lnSpc>
                          <a:spcPct val="145000"/>
                        </a:lnSpc>
                        <a:spcAft>
                          <a:spcPts val="5"/>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إدخال المعلومات اللازمة في برنامج الارشفة الآلي.</a:t>
                      </a:r>
                    </a:p>
                    <a:p>
                      <a:pPr marL="171450" marR="166370" indent="-171450" algn="just" rtl="1">
                        <a:lnSpc>
                          <a:spcPct val="145000"/>
                        </a:lnSpc>
                        <a:spcAft>
                          <a:spcPts val="5"/>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ترحيل الوثائق السرية بحسب التعليمات المنظمة لذلك.</a:t>
                      </a:r>
                    </a:p>
                    <a:p>
                      <a:pPr marL="171450" marR="166370" indent="-171450" algn="just" rtl="1">
                        <a:lnSpc>
                          <a:spcPct val="145000"/>
                        </a:lnSpc>
                        <a:spcAft>
                          <a:spcPts val="5"/>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إتلاف الوثائق السرية بحسب التعليمات المنظمة لذلك.</a:t>
                      </a:r>
                    </a:p>
                    <a:p>
                      <a:pPr marL="171450" marR="166370" indent="-171450" algn="just" rtl="1">
                        <a:lnSpc>
                          <a:spcPct val="145000"/>
                        </a:lnSpc>
                        <a:spcAft>
                          <a:spcPts val="5"/>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توفير الوثائق السرية المطلوبة بحسب التعليمات المنظمة لذلك.</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القيام بأي عمل مسند له في اطار صلاحيات المدير ونطاق عمله.</a:t>
                      </a:r>
                    </a:p>
                  </a:txBody>
                  <a:tcPr marL="35406" marR="50866" marT="204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784306"/>
                  </a:ext>
                </a:extLst>
              </a:tr>
            </a:tbl>
          </a:graphicData>
        </a:graphic>
      </p:graphicFrame>
      <p:graphicFrame>
        <p:nvGraphicFramePr>
          <p:cNvPr id="7" name="جدول 6"/>
          <p:cNvGraphicFramePr>
            <a:graphicFrameLocks noGrp="1"/>
          </p:cNvGraphicFramePr>
          <p:nvPr>
            <p:extLst>
              <p:ext uri="{D42A27DB-BD31-4B8C-83A1-F6EECF244321}">
                <p14:modId xmlns:p14="http://schemas.microsoft.com/office/powerpoint/2010/main" val="3874397859"/>
              </p:ext>
            </p:extLst>
          </p:nvPr>
        </p:nvGraphicFramePr>
        <p:xfrm>
          <a:off x="16955326" y="3856045"/>
          <a:ext cx="3606036" cy="1201158"/>
        </p:xfrm>
        <a:graphic>
          <a:graphicData uri="http://schemas.openxmlformats.org/drawingml/2006/table">
            <a:tbl>
              <a:tblPr firstRow="1" firstCol="1" bandRow="1"/>
              <a:tblGrid>
                <a:gridCol w="2483169">
                  <a:extLst>
                    <a:ext uri="{9D8B030D-6E8A-4147-A177-3AD203B41FA5}">
                      <a16:colId xmlns:a16="http://schemas.microsoft.com/office/drawing/2014/main" val="52233954"/>
                    </a:ext>
                  </a:extLst>
                </a:gridCol>
                <a:gridCol w="1122867">
                  <a:extLst>
                    <a:ext uri="{9D8B030D-6E8A-4147-A177-3AD203B41FA5}">
                      <a16:colId xmlns:a16="http://schemas.microsoft.com/office/drawing/2014/main" val="1947471505"/>
                    </a:ext>
                  </a:extLst>
                </a:gridCol>
              </a:tblGrid>
              <a:tr h="200193">
                <a:tc>
                  <a:txBody>
                    <a:bodyPr/>
                    <a:lstStyle/>
                    <a:p>
                      <a:pPr marL="10160" indent="-6350" algn="ctr" rtl="1">
                        <a:lnSpc>
                          <a:spcPct val="107000"/>
                        </a:lnSpc>
                        <a:spcAft>
                          <a:spcPts val="0"/>
                        </a:spcAft>
                      </a:pPr>
                      <a:r>
                        <a:rPr lang="ar-SA" sz="1200" b="1" dirty="0">
                          <a:solidFill>
                            <a:srgbClr val="4A452A"/>
                          </a:solidFill>
                          <a:effectLst/>
                          <a:latin typeface="Sakkal Majalla" panose="02000000000000000000" pitchFamily="2" charset="-78"/>
                          <a:ea typeface="Sultan normal" pitchFamily="2" charset="-78"/>
                          <a:cs typeface="Sakkal Majalla" panose="02000000000000000000" pitchFamily="2" charset="-78"/>
                        </a:rPr>
                        <a:t>موظف  قسم المعاملات</a:t>
                      </a:r>
                      <a:r>
                        <a:rPr lang="ar-SA" sz="1200" b="1" baseline="0" dirty="0">
                          <a:solidFill>
                            <a:srgbClr val="4A452A"/>
                          </a:solidFill>
                          <a:effectLst/>
                          <a:latin typeface="Sakkal Majalla" panose="02000000000000000000" pitchFamily="2" charset="-78"/>
                          <a:ea typeface="Sultan normal" pitchFamily="2" charset="-78"/>
                          <a:cs typeface="Sakkal Majalla" panose="02000000000000000000" pitchFamily="2" charset="-78"/>
                        </a:rPr>
                        <a:t> </a:t>
                      </a:r>
                      <a:r>
                        <a:rPr lang="ar-SA" sz="1200" b="1" dirty="0">
                          <a:solidFill>
                            <a:srgbClr val="4A452A"/>
                          </a:solidFill>
                          <a:effectLst/>
                          <a:latin typeface="Sakkal Majalla" panose="02000000000000000000" pitchFamily="2" charset="-78"/>
                          <a:ea typeface="Sultan normal" pitchFamily="2" charset="-78"/>
                          <a:cs typeface="Sakkal Majalla" panose="02000000000000000000" pitchFamily="2" charset="-78"/>
                        </a:rPr>
                        <a:t>السرية </a:t>
                      </a: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المسمى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15337812"/>
                  </a:ext>
                </a:extLst>
              </a:tr>
              <a:tr h="200193">
                <a:tc>
                  <a:txBody>
                    <a:bodyPr/>
                    <a:lstStyle/>
                    <a:p>
                      <a:pPr marL="6350" indent="-6350" algn="ctr" rtl="1">
                        <a:lnSpc>
                          <a:spcPct val="107000"/>
                        </a:lnSpc>
                        <a:spcAft>
                          <a:spcPts val="0"/>
                        </a:spcAft>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مركز الاتصالات الادارية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2692406"/>
                  </a:ext>
                </a:extLst>
              </a:tr>
              <a:tr h="200193">
                <a:tc>
                  <a:txBody>
                    <a:bodyPr/>
                    <a:lstStyle/>
                    <a:p>
                      <a:pPr marL="5715" indent="-6350" algn="ctr" rtl="1">
                        <a:lnSpc>
                          <a:spcPct val="107000"/>
                        </a:lnSpc>
                        <a:spcAft>
                          <a:spcPts val="0"/>
                        </a:spcAft>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مدير مركز الاتصالات الادارية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مسمى مدير 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3709707"/>
                  </a:ext>
                </a:extLst>
              </a:tr>
              <a:tr h="200193">
                <a:tc>
                  <a:txBody>
                    <a:bodyPr/>
                    <a:lstStyle/>
                    <a:p>
                      <a:pPr marL="5715" indent="-6350" algn="ctr" rtl="1">
                        <a:lnSpc>
                          <a:spcPct val="107000"/>
                        </a:lnSpc>
                        <a:spcAft>
                          <a:spcPts val="0"/>
                        </a:spcAft>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مدير</a:t>
                      </a:r>
                      <a:r>
                        <a:rPr lang="ar-SA" sz="1200" b="1" baseline="0"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 مركز الاتصالات  الادارية</a:t>
                      </a:r>
                      <a:endParaRPr lang="en-US"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الارتباط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652432"/>
                  </a:ext>
                </a:extLst>
              </a:tr>
              <a:tr h="200193">
                <a:tc gridSpan="2">
                  <a:txBody>
                    <a:bodyPr/>
                    <a:lstStyle/>
                    <a:p>
                      <a:pPr marL="444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الهدف التشغيلي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pPr rtl="1"/>
                      <a:endParaRPr lang="ar-SA"/>
                    </a:p>
                  </a:txBody>
                  <a:tcPr/>
                </a:tc>
                <a:extLst>
                  <a:ext uri="{0D108BD9-81ED-4DB2-BD59-A6C34878D82A}">
                    <a16:rowId xmlns:a16="http://schemas.microsoft.com/office/drawing/2014/main" val="2212956714"/>
                  </a:ext>
                </a:extLst>
              </a:tr>
              <a:tr h="200193">
                <a:tc gridSpan="2">
                  <a:txBody>
                    <a:bodyPr/>
                    <a:lstStyle/>
                    <a:p>
                      <a:pPr marL="10160" marR="0" lvl="0" indent="-6350" algn="ctr" defTabSz="914400" rtl="1" eaLnBrk="1" fontAlgn="auto" latinLnBrk="0" hangingPunct="1">
                        <a:lnSpc>
                          <a:spcPct val="107000"/>
                        </a:lnSpc>
                        <a:spcBef>
                          <a:spcPts val="0"/>
                        </a:spcBef>
                        <a:spcAft>
                          <a:spcPts val="0"/>
                        </a:spcAft>
                        <a:buClrTx/>
                        <a:buSzTx/>
                        <a:buFontTx/>
                        <a:buNone/>
                        <a:tabLst/>
                        <a:defRPr/>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تيسر أعمال كافة المعاملات السرية الموكلة </a:t>
                      </a:r>
                      <a:endParaRPr lang="ar-SA" sz="1200" b="1" dirty="0">
                        <a:solidFill>
                          <a:srgbClr val="4A452A"/>
                        </a:solidFill>
                        <a:effectLst/>
                        <a:latin typeface="Sakkal Majalla" panose="02000000000000000000" pitchFamily="2" charset="-78"/>
                        <a:ea typeface="Sultan normal" pitchFamily="2" charset="-78"/>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extLst>
                  <a:ext uri="{0D108BD9-81ED-4DB2-BD59-A6C34878D82A}">
                    <a16:rowId xmlns:a16="http://schemas.microsoft.com/office/drawing/2014/main" val="133750813"/>
                  </a:ext>
                </a:extLst>
              </a:tr>
            </a:tbl>
          </a:graphicData>
        </a:graphic>
      </p:graphicFrame>
      <p:graphicFrame>
        <p:nvGraphicFramePr>
          <p:cNvPr id="8" name="جدول 7">
            <a:extLst>
              <a:ext uri="{FF2B5EF4-FFF2-40B4-BE49-F238E27FC236}">
                <a16:creationId xmlns:a16="http://schemas.microsoft.com/office/drawing/2014/main" id="{57B206F2-541D-4D71-9091-27748281FCC5}"/>
              </a:ext>
            </a:extLst>
          </p:cNvPr>
          <p:cNvGraphicFramePr>
            <a:graphicFrameLocks noGrp="1"/>
          </p:cNvGraphicFramePr>
          <p:nvPr>
            <p:extLst>
              <p:ext uri="{D42A27DB-BD31-4B8C-83A1-F6EECF244321}">
                <p14:modId xmlns:p14="http://schemas.microsoft.com/office/powerpoint/2010/main" val="2338996872"/>
              </p:ext>
            </p:extLst>
          </p:nvPr>
        </p:nvGraphicFramePr>
        <p:xfrm>
          <a:off x="6487886" y="2046234"/>
          <a:ext cx="3738353" cy="1901651"/>
        </p:xfrm>
        <a:graphic>
          <a:graphicData uri="http://schemas.openxmlformats.org/drawingml/2006/table">
            <a:tbl>
              <a:tblPr firstRow="1" firstCol="1" bandRow="1"/>
              <a:tblGrid>
                <a:gridCol w="2649368">
                  <a:extLst>
                    <a:ext uri="{9D8B030D-6E8A-4147-A177-3AD203B41FA5}">
                      <a16:colId xmlns:a16="http://schemas.microsoft.com/office/drawing/2014/main" val="52233954"/>
                    </a:ext>
                  </a:extLst>
                </a:gridCol>
                <a:gridCol w="1088985">
                  <a:extLst>
                    <a:ext uri="{9D8B030D-6E8A-4147-A177-3AD203B41FA5}">
                      <a16:colId xmlns:a16="http://schemas.microsoft.com/office/drawing/2014/main" val="1947471505"/>
                    </a:ext>
                  </a:extLst>
                </a:gridCol>
              </a:tblGrid>
              <a:tr h="272009">
                <a:tc>
                  <a:txBody>
                    <a:bodyPr/>
                    <a:lstStyle/>
                    <a:p>
                      <a:pPr marL="10160" indent="-6350" algn="ctr" rtl="1">
                        <a:lnSpc>
                          <a:spcPct val="107000"/>
                        </a:lnSpc>
                        <a:spcAft>
                          <a:spcPts val="0"/>
                        </a:spcAft>
                      </a:pPr>
                      <a:r>
                        <a:rPr lang="ar-SA" sz="1200" b="1" dirty="0">
                          <a:solidFill>
                            <a:srgbClr val="4A452A"/>
                          </a:solidFill>
                          <a:effectLst/>
                          <a:latin typeface="Sakkal Majalla" panose="02000000000000000000" pitchFamily="2" charset="-78"/>
                          <a:ea typeface="Sultan normal" pitchFamily="2" charset="-78"/>
                          <a:cs typeface="Sakkal Majalla" panose="02000000000000000000" pitchFamily="2" charset="-78"/>
                        </a:rPr>
                        <a:t>رئيس قسم التدقيق</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المسمى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15337812"/>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2692406"/>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مدير 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مسمى مدير 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3709707"/>
                  </a:ext>
                </a:extLst>
              </a:tr>
              <a:tr h="272009">
                <a:tc>
                  <a:txBody>
                    <a:bodyPr/>
                    <a:lstStyle/>
                    <a:p>
                      <a:pPr marL="5715" indent="-6350" algn="ctr" rtl="1">
                        <a:lnSpc>
                          <a:spcPct val="107000"/>
                        </a:lnSpc>
                        <a:spcAft>
                          <a:spcPts val="0"/>
                        </a:spcAft>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مساعد مدير الإدارة لشؤون التدقيق</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الارتباط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652432"/>
                  </a:ext>
                </a:extLst>
              </a:tr>
              <a:tr h="272009">
                <a:tc gridSpan="2">
                  <a:txBody>
                    <a:bodyPr/>
                    <a:lstStyle/>
                    <a:p>
                      <a:pPr marL="444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الهدف التشغيلي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pPr rtl="1"/>
                      <a:endParaRPr lang="ar-SA"/>
                    </a:p>
                  </a:txBody>
                  <a:tcPr/>
                </a:tc>
                <a:extLst>
                  <a:ext uri="{0D108BD9-81ED-4DB2-BD59-A6C34878D82A}">
                    <a16:rowId xmlns:a16="http://schemas.microsoft.com/office/drawing/2014/main" val="2212956714"/>
                  </a:ext>
                </a:extLst>
              </a:tr>
              <a:tr h="541606">
                <a:tc gridSpan="2">
                  <a:txBody>
                    <a:bodyPr/>
                    <a:lstStyle/>
                    <a:p>
                      <a:pPr marL="10160" marR="0" lvl="0" indent="-6350" algn="ctr" defTabSz="914400" rtl="1" eaLnBrk="1" fontAlgn="auto" latinLnBrk="0" hangingPunct="1">
                        <a:lnSpc>
                          <a:spcPct val="107000"/>
                        </a:lnSpc>
                        <a:spcBef>
                          <a:spcPts val="0"/>
                        </a:spcBef>
                        <a:spcAft>
                          <a:spcPts val="0"/>
                        </a:spcAft>
                        <a:buClrTx/>
                        <a:buSzTx/>
                        <a:buFontTx/>
                        <a:buNone/>
                        <a:tabLst/>
                        <a:defRPr/>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الإشراف على شؤون تدقيق المعاملات ومعالجة أوامر الصرف والمطالبات على منصة اعتماد</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extLst>
                  <a:ext uri="{0D108BD9-81ED-4DB2-BD59-A6C34878D82A}">
                    <a16:rowId xmlns:a16="http://schemas.microsoft.com/office/drawing/2014/main" val="133750813"/>
                  </a:ext>
                </a:extLst>
              </a:tr>
            </a:tbl>
          </a:graphicData>
        </a:graphic>
      </p:graphicFrame>
      <p:graphicFrame>
        <p:nvGraphicFramePr>
          <p:cNvPr id="9" name="جدول 8">
            <a:extLst>
              <a:ext uri="{FF2B5EF4-FFF2-40B4-BE49-F238E27FC236}">
                <a16:creationId xmlns:a16="http://schemas.microsoft.com/office/drawing/2014/main" id="{E5478D55-99FD-43CD-BDD4-C82DE4C9526A}"/>
              </a:ext>
            </a:extLst>
          </p:cNvPr>
          <p:cNvGraphicFramePr>
            <a:graphicFrameLocks noGrp="1"/>
          </p:cNvGraphicFramePr>
          <p:nvPr>
            <p:extLst>
              <p:ext uri="{D42A27DB-BD31-4B8C-83A1-F6EECF244321}">
                <p14:modId xmlns:p14="http://schemas.microsoft.com/office/powerpoint/2010/main" val="2190373225"/>
              </p:ext>
            </p:extLst>
          </p:nvPr>
        </p:nvGraphicFramePr>
        <p:xfrm>
          <a:off x="6487887" y="4112089"/>
          <a:ext cx="3738354" cy="3014423"/>
        </p:xfrm>
        <a:graphic>
          <a:graphicData uri="http://schemas.openxmlformats.org/drawingml/2006/table">
            <a:tbl>
              <a:tblPr firstRow="1" firstCol="1" bandRow="1"/>
              <a:tblGrid>
                <a:gridCol w="3102875">
                  <a:extLst>
                    <a:ext uri="{9D8B030D-6E8A-4147-A177-3AD203B41FA5}">
                      <a16:colId xmlns:a16="http://schemas.microsoft.com/office/drawing/2014/main" val="740852273"/>
                    </a:ext>
                  </a:extLst>
                </a:gridCol>
                <a:gridCol w="635479">
                  <a:extLst>
                    <a:ext uri="{9D8B030D-6E8A-4147-A177-3AD203B41FA5}">
                      <a16:colId xmlns:a16="http://schemas.microsoft.com/office/drawing/2014/main" val="3662980835"/>
                    </a:ext>
                  </a:extLst>
                </a:gridCol>
              </a:tblGrid>
              <a:tr h="320511">
                <a:tc>
                  <a:txBody>
                    <a:bodyPr/>
                    <a:lstStyle/>
                    <a:p>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ألا يقل عن الشهادة الجامعية في التخصصات ذات العلاقة</a:t>
                      </a:r>
                      <a:endParaRPr lang="ar-SA" sz="12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المؤهلات</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8066747"/>
                  </a:ext>
                </a:extLst>
              </a:tr>
              <a:tr h="219501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kern="1200" noProof="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دورة تدريبية   في:</a:t>
                      </a:r>
                      <a:endPar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استخدام الحاسب الآلي</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اصول المحاسبة الحكومية</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مبادئ المحاسبة المالية</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مهارة التعامل مع المستفيدين</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بطاقة الاحتياج</a:t>
                      </a:r>
                      <a:r>
                        <a:rPr lang="ar-SA" sz="1200" b="1" baseline="0" dirty="0">
                          <a:solidFill>
                            <a:srgbClr val="FFFFFF"/>
                          </a:solidFill>
                          <a:effectLst/>
                          <a:latin typeface="Sakkal Majalla" panose="02000000000000000000" pitchFamily="2" charset="-78"/>
                          <a:ea typeface="Sultan bold" pitchFamily="2" charset="-78"/>
                          <a:cs typeface="Sakkal Majalla" panose="02000000000000000000" pitchFamily="2" charset="-78"/>
                        </a:rPr>
                        <a:t> التدريبي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54059056"/>
                  </a:ext>
                </a:extLst>
              </a:tr>
              <a:tr h="249448">
                <a:tc>
                  <a:txBody>
                    <a:bodyPr/>
                    <a:lstStyle/>
                    <a:p>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العربية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اللغة</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68064091"/>
                  </a:ext>
                </a:extLst>
              </a:tr>
              <a:tr h="24944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لا تقل عن 5 سنوات في الاعمال المالية</a:t>
                      </a:r>
                      <a:endParaRPr lang="en-US"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الخبرات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5776845"/>
                  </a:ext>
                </a:extLst>
              </a:tr>
            </a:tbl>
          </a:graphicData>
        </a:graphic>
      </p:graphicFrame>
      <p:graphicFrame>
        <p:nvGraphicFramePr>
          <p:cNvPr id="10" name="جدول 9">
            <a:extLst>
              <a:ext uri="{FF2B5EF4-FFF2-40B4-BE49-F238E27FC236}">
                <a16:creationId xmlns:a16="http://schemas.microsoft.com/office/drawing/2014/main" id="{3AC79F8C-4A39-47FC-8351-97D68FD5DF25}"/>
              </a:ext>
            </a:extLst>
          </p:cNvPr>
          <p:cNvGraphicFramePr>
            <a:graphicFrameLocks noGrp="1"/>
          </p:cNvGraphicFramePr>
          <p:nvPr>
            <p:extLst>
              <p:ext uri="{D42A27DB-BD31-4B8C-83A1-F6EECF244321}">
                <p14:modId xmlns:p14="http://schemas.microsoft.com/office/powerpoint/2010/main" val="104585234"/>
              </p:ext>
            </p:extLst>
          </p:nvPr>
        </p:nvGraphicFramePr>
        <p:xfrm>
          <a:off x="424341" y="2046234"/>
          <a:ext cx="5932916" cy="5080278"/>
        </p:xfrm>
        <a:graphic>
          <a:graphicData uri="http://schemas.openxmlformats.org/drawingml/2006/table">
            <a:tbl>
              <a:tblPr firstRow="1" firstCol="1" bandRow="1"/>
              <a:tblGrid>
                <a:gridCol w="5932916">
                  <a:extLst>
                    <a:ext uri="{9D8B030D-6E8A-4147-A177-3AD203B41FA5}">
                      <a16:colId xmlns:a16="http://schemas.microsoft.com/office/drawing/2014/main" val="3902841131"/>
                    </a:ext>
                  </a:extLst>
                </a:gridCol>
              </a:tblGrid>
              <a:tr h="246838">
                <a:tc>
                  <a:txBody>
                    <a:bodyPr/>
                    <a:lstStyle/>
                    <a:p>
                      <a:pPr marL="6985" marR="2222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المهام و المسئوليات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50241239"/>
                  </a:ext>
                </a:extLst>
              </a:tr>
              <a:tr h="4833440">
                <a:tc>
                  <a:txBody>
                    <a:bodyPr/>
                    <a:lstStyle/>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الاشراف على القسم ومتابعة المهام الموكلة من مساعد مدير الإدارة.</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متابعة المعاملات الواردة للقسم.</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التوقيع على أوامر الصرف بعد تدقيقها.</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تقسيم الية العمل بين الموظفين.</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مراجعة المطالبات على منصة اعتماد.</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مراجعة اوامر الصرف على منصة اعتماد.</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استقبال المراجعين وتوجيههم. </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القيام بأي عمل مسند له في اطار صلاحيات المدير ونطاق عمله.</a:t>
                      </a: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784306"/>
                  </a:ext>
                </a:extLst>
              </a:tr>
            </a:tbl>
          </a:graphicData>
        </a:graphic>
      </p:graphicFrame>
      <p:grpSp>
        <p:nvGrpSpPr>
          <p:cNvPr id="11" name="مجموعة 10">
            <a:extLst>
              <a:ext uri="{FF2B5EF4-FFF2-40B4-BE49-F238E27FC236}">
                <a16:creationId xmlns:a16="http://schemas.microsoft.com/office/drawing/2014/main" id="{8EA05990-EF44-4ACD-9602-46B72E16B3FC}"/>
              </a:ext>
            </a:extLst>
          </p:cNvPr>
          <p:cNvGrpSpPr/>
          <p:nvPr/>
        </p:nvGrpSpPr>
        <p:grpSpPr>
          <a:xfrm>
            <a:off x="5889319" y="0"/>
            <a:ext cx="4802494" cy="673100"/>
            <a:chOff x="5889319" y="0"/>
            <a:chExt cx="4802494" cy="673100"/>
          </a:xfrm>
        </p:grpSpPr>
        <p:sp>
          <p:nvSpPr>
            <p:cNvPr id="12" name="Rectangle 70">
              <a:extLst>
                <a:ext uri="{FF2B5EF4-FFF2-40B4-BE49-F238E27FC236}">
                  <a16:creationId xmlns:a16="http://schemas.microsoft.com/office/drawing/2014/main" id="{869F5247-E958-4F5E-AB0A-EAB30A5F548F}"/>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err="1">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الوصوف</a:t>
              </a: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 الوظيفية</a:t>
              </a:r>
            </a:p>
          </p:txBody>
        </p:sp>
        <p:sp>
          <p:nvSpPr>
            <p:cNvPr id="13" name="مستطيل 12">
              <a:extLst>
                <a:ext uri="{FF2B5EF4-FFF2-40B4-BE49-F238E27FC236}">
                  <a16:creationId xmlns:a16="http://schemas.microsoft.com/office/drawing/2014/main" id="{84568F2D-E76E-4E5C-B8D9-345DF529A321}"/>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2D6A03F9-71B2-415B-B446-09F7896FBAC4}"/>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5" name="جدول 14">
            <a:extLst>
              <a:ext uri="{FF2B5EF4-FFF2-40B4-BE49-F238E27FC236}">
                <a16:creationId xmlns:a16="http://schemas.microsoft.com/office/drawing/2014/main" id="{D18113FD-D42B-47EA-A419-4C08BEDFF5C3}"/>
              </a:ext>
            </a:extLst>
          </p:cNvPr>
          <p:cNvGraphicFramePr>
            <a:graphicFrameLocks noGrp="1"/>
          </p:cNvGraphicFramePr>
          <p:nvPr>
            <p:extLst>
              <p:ext uri="{D42A27DB-BD31-4B8C-83A1-F6EECF244321}">
                <p14:modId xmlns:p14="http://schemas.microsoft.com/office/powerpoint/2010/main" val="2425682362"/>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 </a:t>
                      </a:r>
                      <a:r>
                        <a:rPr lang="ar-SA" sz="1600" b="1" dirty="0">
                          <a:solidFill>
                            <a:schemeClr val="tx1"/>
                          </a:solidFill>
                          <a:latin typeface="Sakkal Majalla" panose="02000000000000000000" pitchFamily="2" charset="-78"/>
                          <a:cs typeface="Sakkal Majalla" panose="02000000000000000000" pitchFamily="2" charset="-78"/>
                        </a:rPr>
                        <a:t>وصف</a:t>
                      </a:r>
                      <a:r>
                        <a:rPr lang="ar-SA" sz="1600" b="1" baseline="0" dirty="0">
                          <a:solidFill>
                            <a:schemeClr val="tx1"/>
                          </a:solidFill>
                          <a:latin typeface="Sakkal Majalla" panose="02000000000000000000" pitchFamily="2" charset="-78"/>
                          <a:cs typeface="Sakkal Majalla" panose="02000000000000000000" pitchFamily="2" charset="-78"/>
                        </a:rPr>
                        <a:t> وظيفي</a:t>
                      </a:r>
                      <a:endParaRPr lang="ar-SA" sz="1600" b="1" dirty="0">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FA-J-8</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spTree>
    <p:extLst>
      <p:ext uri="{BB962C8B-B14F-4D97-AF65-F5344CB8AC3E}">
        <p14:creationId xmlns:p14="http://schemas.microsoft.com/office/powerpoint/2010/main" val="2469105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768581381"/>
              </p:ext>
            </p:extLst>
          </p:nvPr>
        </p:nvGraphicFramePr>
        <p:xfrm>
          <a:off x="12860293" y="1947777"/>
          <a:ext cx="5650401" cy="800456"/>
        </p:xfrm>
        <a:graphic>
          <a:graphicData uri="http://schemas.openxmlformats.org/drawingml/2006/table">
            <a:tbl>
              <a:tblPr rtl="1" firstRow="1" bandRow="1">
                <a:tableStyleId>{5940675A-B579-460E-94D1-54222C63F5DA}</a:tableStyleId>
              </a:tblPr>
              <a:tblGrid>
                <a:gridCol w="1883467">
                  <a:extLst>
                    <a:ext uri="{9D8B030D-6E8A-4147-A177-3AD203B41FA5}">
                      <a16:colId xmlns:a16="http://schemas.microsoft.com/office/drawing/2014/main" val="3104789595"/>
                    </a:ext>
                  </a:extLst>
                </a:gridCol>
                <a:gridCol w="1883467">
                  <a:extLst>
                    <a:ext uri="{9D8B030D-6E8A-4147-A177-3AD203B41FA5}">
                      <a16:colId xmlns:a16="http://schemas.microsoft.com/office/drawing/2014/main" val="2549595565"/>
                    </a:ext>
                  </a:extLst>
                </a:gridCol>
                <a:gridCol w="1883467">
                  <a:extLst>
                    <a:ext uri="{9D8B030D-6E8A-4147-A177-3AD203B41FA5}">
                      <a16:colId xmlns:a16="http://schemas.microsoft.com/office/drawing/2014/main" val="1688891890"/>
                    </a:ext>
                  </a:extLst>
                </a:gridCol>
              </a:tblGrid>
              <a:tr h="227201">
                <a:tc gridSpan="2">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عنوان الوثيقة : </a:t>
                      </a:r>
                      <a:r>
                        <a:rPr lang="ar-SA" sz="1000" b="1" dirty="0">
                          <a:solidFill>
                            <a:schemeClr val="tx1"/>
                          </a:solidFill>
                          <a:latin typeface="Sakkal Majalla" panose="02000000000000000000" pitchFamily="2" charset="-78"/>
                          <a:cs typeface="Sakkal Majalla" panose="02000000000000000000" pitchFamily="2" charset="-78"/>
                        </a:rPr>
                        <a:t>وصف</a:t>
                      </a:r>
                      <a:r>
                        <a:rPr lang="ar-SA" sz="1000" b="1" baseline="0" dirty="0">
                          <a:solidFill>
                            <a:schemeClr val="tx1"/>
                          </a:solidFill>
                          <a:latin typeface="Sakkal Majalla" panose="02000000000000000000" pitchFamily="2" charset="-78"/>
                          <a:cs typeface="Sakkal Majalla" panose="02000000000000000000" pitchFamily="2" charset="-78"/>
                        </a:rPr>
                        <a:t> وظيفي</a:t>
                      </a:r>
                      <a:endParaRPr lang="ar-SA" sz="1000" b="1" dirty="0">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0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27201">
                <a:tc>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تاريخ الاصدار </a:t>
                      </a:r>
                      <a:r>
                        <a:rPr lang="ar-SA" sz="10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تاريخ التفعيل </a:t>
                      </a:r>
                      <a:r>
                        <a:rPr lang="ar-SA" sz="10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200" b="1" dirty="0">
                          <a:solidFill>
                            <a:srgbClr val="006666"/>
                          </a:solidFill>
                          <a:latin typeface="Sakkal Majalla" panose="02000000000000000000" pitchFamily="2" charset="-78"/>
                          <a:cs typeface="Sakkal Majalla" panose="02000000000000000000" pitchFamily="2" charset="-78"/>
                        </a:rPr>
                        <a:t>ACC-J-9</a:t>
                      </a:r>
                      <a:endParaRPr lang="ar-SA" sz="32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334119">
                <a:tc>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رقم الاصدار : </a:t>
                      </a:r>
                      <a:r>
                        <a:rPr lang="ar-SA" sz="10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000" b="1" dirty="0">
                          <a:solidFill>
                            <a:srgbClr val="227478"/>
                          </a:solidFill>
                          <a:latin typeface="Sakkal Majalla" panose="02000000000000000000" pitchFamily="2" charset="-78"/>
                          <a:cs typeface="Sakkal Majalla" panose="02000000000000000000" pitchFamily="2" charset="-78"/>
                        </a:rPr>
                        <a:t>تاريخ المراجعة : </a:t>
                      </a:r>
                      <a:r>
                        <a:rPr lang="ar-SA" sz="10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graphicFrame>
        <p:nvGraphicFramePr>
          <p:cNvPr id="5" name="جدول 4"/>
          <p:cNvGraphicFramePr>
            <a:graphicFrameLocks noGrp="1"/>
          </p:cNvGraphicFramePr>
          <p:nvPr>
            <p:extLst>
              <p:ext uri="{D42A27DB-BD31-4B8C-83A1-F6EECF244321}">
                <p14:modId xmlns:p14="http://schemas.microsoft.com/office/powerpoint/2010/main" val="597012922"/>
              </p:ext>
            </p:extLst>
          </p:nvPr>
        </p:nvGraphicFramePr>
        <p:xfrm>
          <a:off x="16707677" y="4951771"/>
          <a:ext cx="3606038" cy="2181241"/>
        </p:xfrm>
        <a:graphic>
          <a:graphicData uri="http://schemas.openxmlformats.org/drawingml/2006/table">
            <a:tbl>
              <a:tblPr firstRow="1" firstCol="1" bandRow="1"/>
              <a:tblGrid>
                <a:gridCol w="2993052">
                  <a:extLst>
                    <a:ext uri="{9D8B030D-6E8A-4147-A177-3AD203B41FA5}">
                      <a16:colId xmlns:a16="http://schemas.microsoft.com/office/drawing/2014/main" val="740852273"/>
                    </a:ext>
                  </a:extLst>
                </a:gridCol>
                <a:gridCol w="612986">
                  <a:extLst>
                    <a:ext uri="{9D8B030D-6E8A-4147-A177-3AD203B41FA5}">
                      <a16:colId xmlns:a16="http://schemas.microsoft.com/office/drawing/2014/main" val="3662980835"/>
                    </a:ext>
                  </a:extLst>
                </a:gridCol>
              </a:tblGrid>
              <a:tr h="257272">
                <a:tc>
                  <a:txBody>
                    <a:bodyPr/>
                    <a:lstStyle/>
                    <a:p>
                      <a:pPr marL="0" lvl="1" indent="0" defTabSz="222250">
                        <a:lnSpc>
                          <a:spcPct val="150000"/>
                        </a:lnSpc>
                        <a:spcBef>
                          <a:spcPct val="0"/>
                        </a:spcBef>
                        <a:spcAft>
                          <a:spcPct val="15000"/>
                        </a:spcAft>
                        <a:buFontTx/>
                        <a:buNone/>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ألا يقل عن الشهادة الجامعية أو ما يعادلها </a:t>
                      </a:r>
                    </a:p>
                  </a:txBody>
                  <a:tcPr marL="60141" marR="60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المؤهلات</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8066747"/>
                  </a:ext>
                </a:extLst>
              </a:tr>
              <a:tr h="1523583">
                <a:tc>
                  <a:txBody>
                    <a:bodyPr/>
                    <a:lstStyle/>
                    <a:p>
                      <a:pPr marL="6985" marR="0" lvl="0" indent="-6350" algn="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دورة تدريبية   في:</a:t>
                      </a:r>
                      <a:endPar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p>
                      <a:pPr marL="6985" marR="0" lvl="0" indent="-6350" algn="r" defTabSz="914400" rtl="1" eaLnBrk="1" fontAlgn="auto" latinLnBrk="0" hangingPunct="1">
                        <a:lnSpc>
                          <a:spcPct val="100000"/>
                        </a:lnSpc>
                        <a:spcBef>
                          <a:spcPts val="0"/>
                        </a:spcBef>
                        <a:spcAft>
                          <a:spcPts val="0"/>
                        </a:spcAft>
                        <a:buClrTx/>
                        <a:buSzTx/>
                        <a:buFontTx/>
                        <a:buNone/>
                        <a:tabLst/>
                        <a:defRPr/>
                      </a:pPr>
                      <a:r>
                        <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 استخدام الحاسب الالي.</a:t>
                      </a:r>
                    </a:p>
                    <a:p>
                      <a:pPr marL="6985" marR="0" lvl="0" indent="-6350" algn="r" defTabSz="914400" rtl="1" eaLnBrk="1" fontAlgn="auto" latinLnBrk="0" hangingPunct="1">
                        <a:lnSpc>
                          <a:spcPct val="100000"/>
                        </a:lnSpc>
                        <a:spcBef>
                          <a:spcPts val="0"/>
                        </a:spcBef>
                        <a:spcAft>
                          <a:spcPts val="0"/>
                        </a:spcAft>
                        <a:buClrTx/>
                        <a:buSzTx/>
                        <a:buFontTx/>
                        <a:buNone/>
                        <a:tabLst/>
                        <a:defRPr/>
                      </a:pPr>
                      <a:r>
                        <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دورة في الامن السبراني.</a:t>
                      </a:r>
                    </a:p>
                    <a:p>
                      <a:pPr marL="6985" marR="0" lvl="0" indent="-6350" algn="r" defTabSz="914400" rtl="1" eaLnBrk="1" fontAlgn="auto" latinLnBrk="0" hangingPunct="1">
                        <a:lnSpc>
                          <a:spcPct val="100000"/>
                        </a:lnSpc>
                        <a:spcBef>
                          <a:spcPts val="0"/>
                        </a:spcBef>
                        <a:spcAft>
                          <a:spcPts val="0"/>
                        </a:spcAft>
                        <a:buClrTx/>
                        <a:buSzTx/>
                        <a:buFontTx/>
                        <a:buNone/>
                        <a:tabLst/>
                        <a:defRPr/>
                      </a:pPr>
                      <a:r>
                        <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التدريب على استخدام التطبيقات الجاهزة.</a:t>
                      </a:r>
                    </a:p>
                    <a:p>
                      <a:pPr marL="6985" marR="0" lvl="0" indent="-6350" algn="r" defTabSz="914400" rtl="1" eaLnBrk="1" fontAlgn="auto" latinLnBrk="0" hangingPunct="1">
                        <a:lnSpc>
                          <a:spcPct val="100000"/>
                        </a:lnSpc>
                        <a:spcBef>
                          <a:spcPts val="0"/>
                        </a:spcBef>
                        <a:spcAft>
                          <a:spcPts val="0"/>
                        </a:spcAft>
                        <a:buClrTx/>
                        <a:buSzTx/>
                        <a:buFontTx/>
                        <a:buNone/>
                        <a:tabLst/>
                        <a:defRPr/>
                      </a:pPr>
                      <a:r>
                        <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مهارة التدريب ونقل المعرفة للموظفين.</a:t>
                      </a:r>
                    </a:p>
                    <a:p>
                      <a:pPr marL="6985" marR="0" lvl="0" indent="-6350" algn="r" defTabSz="914400" rtl="1" eaLnBrk="1" fontAlgn="auto" latinLnBrk="0" hangingPunct="1">
                        <a:lnSpc>
                          <a:spcPct val="100000"/>
                        </a:lnSpc>
                        <a:spcBef>
                          <a:spcPts val="0"/>
                        </a:spcBef>
                        <a:spcAft>
                          <a:spcPts val="0"/>
                        </a:spcAft>
                        <a:buClrTx/>
                        <a:buSzTx/>
                        <a:buFontTx/>
                        <a:buNone/>
                        <a:tabLst/>
                        <a:defRPr/>
                      </a:pPr>
                      <a:r>
                        <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مهارات استخدام برنامج الملفات الالكترونية</a:t>
                      </a:r>
                    </a:p>
                    <a:p>
                      <a:pPr marL="6985" marR="0" lvl="0" indent="-6350" algn="r" defTabSz="914400" rtl="1" eaLnBrk="1" fontAlgn="auto" latinLnBrk="0" hangingPunct="1">
                        <a:lnSpc>
                          <a:spcPct val="100000"/>
                        </a:lnSpc>
                        <a:spcBef>
                          <a:spcPts val="0"/>
                        </a:spcBef>
                        <a:spcAft>
                          <a:spcPts val="0"/>
                        </a:spcAft>
                        <a:buClrTx/>
                        <a:buSzTx/>
                        <a:buFontTx/>
                        <a:buNone/>
                        <a:tabLst/>
                        <a:defRPr/>
                      </a:pPr>
                      <a:r>
                        <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مهارات التعامل مع البيانات واسترجاعها.</a:t>
                      </a:r>
                    </a:p>
                    <a:p>
                      <a:pPr marL="6985" marR="0" lvl="0" indent="-6350" algn="r" defTabSz="914400" rtl="1" eaLnBrk="1" fontAlgn="auto" latinLnBrk="0" hangingPunct="1">
                        <a:lnSpc>
                          <a:spcPct val="100000"/>
                        </a:lnSpc>
                        <a:spcBef>
                          <a:spcPts val="0"/>
                        </a:spcBef>
                        <a:spcAft>
                          <a:spcPts val="0"/>
                        </a:spcAft>
                        <a:buClrTx/>
                        <a:buSzTx/>
                        <a:buFontTx/>
                        <a:buNone/>
                        <a:tabLst/>
                        <a:defRPr/>
                      </a:pPr>
                      <a:r>
                        <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مهارات بناء فرق العمل.</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بطاقة الاحتياج</a:t>
                      </a:r>
                      <a:r>
                        <a:rPr lang="ar-SA" sz="1200" b="1" baseline="0" dirty="0">
                          <a:solidFill>
                            <a:srgbClr val="FFFFFF"/>
                          </a:solidFill>
                          <a:effectLst/>
                          <a:latin typeface="Sakkal Majalla" panose="02000000000000000000" pitchFamily="2" charset="-78"/>
                          <a:ea typeface="Sultan bold" pitchFamily="2" charset="-78"/>
                          <a:cs typeface="Sakkal Majalla" panose="02000000000000000000" pitchFamily="2" charset="-78"/>
                        </a:rPr>
                        <a:t> التدريبي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54059056"/>
                  </a:ext>
                </a:extLst>
              </a:tr>
              <a:tr h="200193">
                <a:tc>
                  <a:txBody>
                    <a:bodyPr/>
                    <a:lstStyle/>
                    <a:p>
                      <a:pPr marL="2540" indent="-6350" algn="r" rtl="1">
                        <a:lnSpc>
                          <a:spcPct val="107000"/>
                        </a:lnSpc>
                        <a:spcAft>
                          <a:spcPts val="0"/>
                        </a:spcAft>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العربية و الانجليزية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اللغة</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68064091"/>
                  </a:ext>
                </a:extLst>
              </a:tr>
              <a:tr h="200193">
                <a:tc>
                  <a:txBody>
                    <a:bodyPr/>
                    <a:lstStyle/>
                    <a:p>
                      <a:pPr marL="1905" indent="-6350" algn="r" rtl="1">
                        <a:lnSpc>
                          <a:spcPct val="107000"/>
                        </a:lnSpc>
                        <a:spcAft>
                          <a:spcPts val="0"/>
                        </a:spcAft>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الخبرة العملية لا تقل عن سنتين</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الخبرات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5776845"/>
                  </a:ext>
                </a:extLst>
              </a:tr>
            </a:tbl>
          </a:graphicData>
        </a:graphic>
      </p:graphicFrame>
      <p:graphicFrame>
        <p:nvGraphicFramePr>
          <p:cNvPr id="6" name="جدول 5"/>
          <p:cNvGraphicFramePr>
            <a:graphicFrameLocks noGrp="1"/>
          </p:cNvGraphicFramePr>
          <p:nvPr>
            <p:extLst>
              <p:ext uri="{D42A27DB-BD31-4B8C-83A1-F6EECF244321}">
                <p14:modId xmlns:p14="http://schemas.microsoft.com/office/powerpoint/2010/main" val="1173210720"/>
              </p:ext>
            </p:extLst>
          </p:nvPr>
        </p:nvGraphicFramePr>
        <p:xfrm>
          <a:off x="10903714" y="2976309"/>
          <a:ext cx="5301288" cy="4011844"/>
        </p:xfrm>
        <a:graphic>
          <a:graphicData uri="http://schemas.openxmlformats.org/drawingml/2006/table">
            <a:tbl>
              <a:tblPr firstRow="1" firstCol="1" bandRow="1"/>
              <a:tblGrid>
                <a:gridCol w="5301288">
                  <a:extLst>
                    <a:ext uri="{9D8B030D-6E8A-4147-A177-3AD203B41FA5}">
                      <a16:colId xmlns:a16="http://schemas.microsoft.com/office/drawing/2014/main" val="3902841131"/>
                    </a:ext>
                  </a:extLst>
                </a:gridCol>
              </a:tblGrid>
              <a:tr h="249263">
                <a:tc>
                  <a:txBody>
                    <a:bodyPr/>
                    <a:lstStyle/>
                    <a:p>
                      <a:pPr marL="6985" marR="22225" indent="-6350" algn="ctr" rtl="1">
                        <a:lnSpc>
                          <a:spcPct val="107000"/>
                        </a:lnSpc>
                        <a:spcAft>
                          <a:spcPts val="0"/>
                        </a:spcAft>
                      </a:pPr>
                      <a:r>
                        <a:rPr lang="ar-SA" sz="14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المهام و المسئوليات</a:t>
                      </a:r>
                      <a:endParaRPr lang="en-US" sz="14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35406" marR="50866" marT="204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50241239"/>
                  </a:ext>
                </a:extLst>
              </a:tr>
              <a:tr h="3762581">
                <a:tc>
                  <a:txBody>
                    <a:bodyPr/>
                    <a:lstStyle/>
                    <a:p>
                      <a:pPr marL="171450" marR="166370" indent="-171450" algn="just" rtl="1">
                        <a:lnSpc>
                          <a:spcPct val="100000"/>
                        </a:lnSpc>
                        <a:spcAft>
                          <a:spcPts val="0"/>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تجهيز مجموعات للموظفين،</a:t>
                      </a:r>
                    </a:p>
                    <a:p>
                      <a:pPr marL="171450" marR="166370" indent="-171450" algn="just" rtl="1">
                        <a:lnSpc>
                          <a:spcPct val="100000"/>
                        </a:lnSpc>
                        <a:spcAft>
                          <a:spcPts val="0"/>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توزيع / تعديل الصلاحيات للموظفين.</a:t>
                      </a:r>
                    </a:p>
                    <a:p>
                      <a:pPr marL="171450" marR="166370" indent="-171450" algn="just" rtl="1">
                        <a:lnSpc>
                          <a:spcPct val="100000"/>
                        </a:lnSpc>
                        <a:spcAft>
                          <a:spcPts val="0"/>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تطوير الأنظمة الالكترونية المستخدمة وتفعيل خواص تقنية جديدة عند الاحتياج.</a:t>
                      </a:r>
                    </a:p>
                    <a:p>
                      <a:pPr marL="171450" marR="166370" indent="-171450" algn="just" rtl="1">
                        <a:lnSpc>
                          <a:spcPct val="100000"/>
                        </a:lnSpc>
                        <a:spcAft>
                          <a:spcPts val="0"/>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تطوير الأنظمة الالكترونية المستخدمة مع الخدمات الالكترونية بالجامعة.</a:t>
                      </a:r>
                    </a:p>
                    <a:p>
                      <a:pPr marL="171450" marR="166370" indent="-171450" algn="just" rtl="1">
                        <a:lnSpc>
                          <a:spcPct val="100000"/>
                        </a:lnSpc>
                        <a:spcAft>
                          <a:spcPts val="0"/>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إعداد تقارير بعدد المستخدمين في النظام لمعرفة حجم الاتصال.</a:t>
                      </a:r>
                    </a:p>
                    <a:p>
                      <a:pPr marL="171450" marR="166370" indent="-171450" algn="just" rtl="1">
                        <a:lnSpc>
                          <a:spcPct val="100000"/>
                        </a:lnSpc>
                        <a:spcAft>
                          <a:spcPts val="0"/>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مراجعة طلبات الموظفين للمرفقات التي تحتاج إلى حذف.</a:t>
                      </a:r>
                    </a:p>
                    <a:p>
                      <a:pPr marL="171450" marR="166370" indent="-171450" algn="just" rtl="1">
                        <a:lnSpc>
                          <a:spcPct val="100000"/>
                        </a:lnSpc>
                        <a:spcAft>
                          <a:spcPts val="0"/>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مراجعة طلبات الموظفين للمعاملات التي تحتاج إلى سحب.</a:t>
                      </a:r>
                    </a:p>
                    <a:p>
                      <a:pPr marL="171450" marR="166370" indent="-171450" algn="just" rtl="1">
                        <a:lnSpc>
                          <a:spcPct val="100000"/>
                        </a:lnSpc>
                        <a:spcAft>
                          <a:spcPts val="0"/>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إعداد عقد الصيانة مع عمادة تقنية المعلومات.</a:t>
                      </a:r>
                    </a:p>
                    <a:p>
                      <a:pPr marL="171450" marR="166370" indent="-171450" algn="just" rtl="1">
                        <a:lnSpc>
                          <a:spcPct val="100000"/>
                        </a:lnSpc>
                        <a:spcAft>
                          <a:spcPts val="0"/>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مراجعة الأنظمة واكتشاف الأعطال والتواصل مع الشركة بشأنها.</a:t>
                      </a:r>
                    </a:p>
                    <a:p>
                      <a:pPr marL="171450" marR="166370" indent="-171450" algn="just" rtl="1">
                        <a:lnSpc>
                          <a:spcPct val="100000"/>
                        </a:lnSpc>
                        <a:spcAft>
                          <a:spcPts val="0"/>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مراجعة الموقع الالكتروني وما يحتاج من خدمات.</a:t>
                      </a:r>
                    </a:p>
                    <a:p>
                      <a:pPr marL="171450" marR="166370" indent="-171450" algn="just" rtl="1">
                        <a:lnSpc>
                          <a:spcPct val="100000"/>
                        </a:lnSpc>
                        <a:spcAft>
                          <a:spcPts val="0"/>
                        </a:spcAft>
                        <a:buFont typeface="Arial" panose="020B0604020202020204" pitchFamily="34" charset="0"/>
                        <a:buChar cha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تجهيز الاخبار التقنية أو التعليمات (الدعم التقني) لإدارة المركز.</a:t>
                      </a:r>
                    </a:p>
                    <a:p>
                      <a:pPr marL="144000" lvl="0" indent="-171450" algn="r" rtl="1">
                        <a:lnSpc>
                          <a:spcPct val="100000"/>
                        </a:lnSpc>
                        <a:spcAft>
                          <a:spcPts val="0"/>
                        </a:spcAft>
                        <a:buFont typeface="Arial" panose="020B0604020202020204" pitchFamily="34" charset="0"/>
                        <a:buChar char="•"/>
                      </a:pPr>
                      <a:r>
                        <a:rPr lang="ar-SA" sz="1200" b="1" dirty="0">
                          <a:effectLst/>
                          <a:latin typeface="Sakkal Majalla" panose="02000000000000000000" pitchFamily="2" charset="-78"/>
                          <a:ea typeface="Calibri" panose="020F0502020204030204" pitchFamily="34" charset="0"/>
                          <a:cs typeface="Sakkal Majalla" panose="02000000000000000000" pitchFamily="2" charset="-78"/>
                        </a:rPr>
                        <a:t>إعداد واصفات للبيانات في النظام الالكتروني على حسب نوع المعاملة (القرارات/التعاميم/التقارير الطبية. الخ).</a:t>
                      </a:r>
                      <a:endParaRPr lang="en-US" sz="1200" b="1" dirty="0">
                        <a:effectLst/>
                        <a:latin typeface="Sakkal Majalla" panose="02000000000000000000" pitchFamily="2" charset="-78"/>
                        <a:ea typeface="Calibri" panose="020F0502020204030204" pitchFamily="34" charset="0"/>
                        <a:cs typeface="Sakkal Majalla" panose="02000000000000000000" pitchFamily="2" charset="-78"/>
                      </a:endParaRPr>
                    </a:p>
                    <a:p>
                      <a:pPr marL="144000" lvl="0" indent="-171450" algn="r" rtl="1">
                        <a:lnSpc>
                          <a:spcPct val="100000"/>
                        </a:lnSpc>
                        <a:spcAft>
                          <a:spcPts val="0"/>
                        </a:spcAft>
                        <a:buFont typeface="Arial" panose="020B0604020202020204" pitchFamily="34" charset="0"/>
                        <a:buChar char="•"/>
                      </a:pPr>
                      <a:r>
                        <a:rPr lang="ar-SA" sz="1200" b="1" dirty="0">
                          <a:effectLst/>
                          <a:latin typeface="Sakkal Majalla" panose="02000000000000000000" pitchFamily="2" charset="-78"/>
                          <a:ea typeface="Calibri" panose="020F0502020204030204" pitchFamily="34" charset="0"/>
                          <a:cs typeface="Sakkal Majalla" panose="02000000000000000000" pitchFamily="2" charset="-78"/>
                        </a:rPr>
                        <a:t>بناء قائمة بالكلمات التي تستخدم في وصف المعاملة أو الإشارة إلى المعاملة مثل (كلمة عقود / كلمة تشغيل).</a:t>
                      </a:r>
                      <a:endParaRPr lang="en-US" sz="1200" b="1" dirty="0">
                        <a:effectLst/>
                        <a:latin typeface="Sakkal Majalla" panose="02000000000000000000" pitchFamily="2" charset="-78"/>
                        <a:ea typeface="Calibri" panose="020F0502020204030204" pitchFamily="34" charset="0"/>
                        <a:cs typeface="Sakkal Majalla" panose="02000000000000000000" pitchFamily="2" charset="-78"/>
                      </a:endParaRPr>
                    </a:p>
                    <a:p>
                      <a:pPr marL="144000" lvl="0" indent="-171450" algn="r" rtl="1">
                        <a:lnSpc>
                          <a:spcPct val="100000"/>
                        </a:lnSpc>
                        <a:spcAft>
                          <a:spcPts val="0"/>
                        </a:spcAft>
                        <a:buFont typeface="Arial" panose="020B0604020202020204" pitchFamily="34" charset="0"/>
                        <a:buChar char="•"/>
                      </a:pPr>
                      <a:r>
                        <a:rPr lang="ar-SA" sz="1200" b="1" dirty="0">
                          <a:effectLst/>
                          <a:latin typeface="Sakkal Majalla" panose="02000000000000000000" pitchFamily="2" charset="-78"/>
                          <a:ea typeface="Calibri" panose="020F0502020204030204" pitchFamily="34" charset="0"/>
                          <a:cs typeface="Sakkal Majalla" panose="02000000000000000000" pitchFamily="2" charset="-78"/>
                        </a:rPr>
                        <a:t>تعريف النظام الالكتروني على نوع المعاملة ومدة حفظها في الجهة ومدة حفظها في المستودع المركزي، وفق نظام الوثائق والمحفوظات.</a:t>
                      </a:r>
                      <a:endParaRPr lang="en-US" sz="1200" b="1" dirty="0">
                        <a:effectLst/>
                        <a:latin typeface="Sakkal Majalla" panose="02000000000000000000" pitchFamily="2" charset="-78"/>
                        <a:ea typeface="Calibri" panose="020F0502020204030204" pitchFamily="34" charset="0"/>
                        <a:cs typeface="Sakkal Majalla" panose="02000000000000000000" pitchFamily="2" charset="-78"/>
                      </a:endParaRPr>
                    </a:p>
                    <a:p>
                      <a:pPr marL="144000" lvl="0" indent="-171450" algn="r" rtl="1">
                        <a:lnSpc>
                          <a:spcPct val="100000"/>
                        </a:lnSpc>
                        <a:spcAft>
                          <a:spcPts val="0"/>
                        </a:spcAft>
                        <a:buFont typeface="Arial" panose="020B0604020202020204" pitchFamily="34" charset="0"/>
                        <a:buChar char="•"/>
                      </a:pPr>
                      <a:r>
                        <a:rPr lang="ar-SA" sz="1200" b="1" dirty="0">
                          <a:effectLst/>
                          <a:latin typeface="Sakkal Majalla" panose="02000000000000000000" pitchFamily="2" charset="-78"/>
                          <a:ea typeface="Calibri" panose="020F0502020204030204" pitchFamily="34" charset="0"/>
                          <a:cs typeface="Sakkal Majalla" panose="02000000000000000000" pitchFamily="2" charset="-78"/>
                        </a:rPr>
                        <a:t>ترقيم المستودعات بالجامعة بالتعاون مع وحدة الحفظ المركزي.</a:t>
                      </a:r>
                      <a:endParaRPr lang="en-US" sz="1200" b="1" dirty="0">
                        <a:effectLst/>
                        <a:latin typeface="Sakkal Majalla" panose="02000000000000000000" pitchFamily="2" charset="-78"/>
                        <a:ea typeface="Calibri" panose="020F0502020204030204" pitchFamily="34" charset="0"/>
                        <a:cs typeface="Sakkal Majalla" panose="02000000000000000000" pitchFamily="2" charset="-78"/>
                      </a:endParaRPr>
                    </a:p>
                    <a:p>
                      <a:pPr marL="144000" lvl="0" indent="-171450" algn="r" rtl="1">
                        <a:lnSpc>
                          <a:spcPct val="100000"/>
                        </a:lnSpc>
                        <a:spcAft>
                          <a:spcPts val="0"/>
                        </a:spcAft>
                        <a:buFont typeface="Arial" panose="020B0604020202020204" pitchFamily="34" charset="0"/>
                        <a:buChar char="•"/>
                      </a:pPr>
                      <a:r>
                        <a:rPr lang="ar-SA" sz="1200" b="1" dirty="0">
                          <a:effectLst/>
                          <a:latin typeface="Sakkal Majalla" panose="02000000000000000000" pitchFamily="2" charset="-78"/>
                          <a:ea typeface="Calibri" panose="020F0502020204030204" pitchFamily="34" charset="0"/>
                          <a:cs typeface="Sakkal Majalla" panose="02000000000000000000" pitchFamily="2" charset="-78"/>
                        </a:rPr>
                        <a:t>تعريف النظام الالي بأرقام المستودعات وأرقام الملفات التي يحفظ عليها المعاملة بعد أرشفتها وفق نظام الوثائق والمحفوظات.</a:t>
                      </a:r>
                      <a:endParaRPr lang="en-US" sz="1200" b="1" dirty="0">
                        <a:effectLst/>
                        <a:latin typeface="Sakkal Majalla" panose="02000000000000000000" pitchFamily="2" charset="-78"/>
                        <a:ea typeface="Calibri" panose="020F0502020204030204" pitchFamily="34" charset="0"/>
                        <a:cs typeface="Sakkal Majalla" panose="02000000000000000000" pitchFamily="2" charset="-78"/>
                      </a:endParaRPr>
                    </a:p>
                    <a:p>
                      <a:pPr marL="144000" lvl="0" indent="-171450" algn="r" rtl="1">
                        <a:lnSpc>
                          <a:spcPct val="100000"/>
                        </a:lnSpc>
                        <a:spcAft>
                          <a:spcPts val="0"/>
                        </a:spcAft>
                        <a:buFont typeface="Arial" panose="020B0604020202020204" pitchFamily="34" charset="0"/>
                        <a:buChar char="•"/>
                      </a:pPr>
                      <a:r>
                        <a:rPr lang="ar-SA" sz="1200" b="1" dirty="0">
                          <a:effectLst/>
                          <a:latin typeface="Sakkal Majalla" panose="02000000000000000000" pitchFamily="2" charset="-78"/>
                          <a:ea typeface="Calibri" panose="020F0502020204030204" pitchFamily="34" charset="0"/>
                          <a:cs typeface="Sakkal Majalla" panose="02000000000000000000" pitchFamily="2" charset="-78"/>
                        </a:rPr>
                        <a:t>إعداد خطة للأرشفة وعدد العاملين لكل مشروع ارشفة والخطة الزمنية.</a:t>
                      </a:r>
                    </a:p>
                    <a:p>
                      <a:pPr marL="14400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القيام بأي عمل مسند له في اطار صلاحيات المدير ونطاق عمله.</a:t>
                      </a:r>
                    </a:p>
                  </a:txBody>
                  <a:tcPr marL="35406" marR="50866" marT="204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784306"/>
                  </a:ext>
                </a:extLst>
              </a:tr>
            </a:tbl>
          </a:graphicData>
        </a:graphic>
      </p:graphicFrame>
      <p:graphicFrame>
        <p:nvGraphicFramePr>
          <p:cNvPr id="7" name="جدول 6"/>
          <p:cNvGraphicFramePr>
            <a:graphicFrameLocks noGrp="1"/>
          </p:cNvGraphicFramePr>
          <p:nvPr>
            <p:extLst>
              <p:ext uri="{D42A27DB-BD31-4B8C-83A1-F6EECF244321}">
                <p14:modId xmlns:p14="http://schemas.microsoft.com/office/powerpoint/2010/main" val="3895895802"/>
              </p:ext>
            </p:extLst>
          </p:nvPr>
        </p:nvGraphicFramePr>
        <p:xfrm>
          <a:off x="16707676" y="3303595"/>
          <a:ext cx="3606036" cy="1201158"/>
        </p:xfrm>
        <a:graphic>
          <a:graphicData uri="http://schemas.openxmlformats.org/drawingml/2006/table">
            <a:tbl>
              <a:tblPr firstRow="1" firstCol="1" bandRow="1"/>
              <a:tblGrid>
                <a:gridCol w="2483169">
                  <a:extLst>
                    <a:ext uri="{9D8B030D-6E8A-4147-A177-3AD203B41FA5}">
                      <a16:colId xmlns:a16="http://schemas.microsoft.com/office/drawing/2014/main" val="52233954"/>
                    </a:ext>
                  </a:extLst>
                </a:gridCol>
                <a:gridCol w="1122867">
                  <a:extLst>
                    <a:ext uri="{9D8B030D-6E8A-4147-A177-3AD203B41FA5}">
                      <a16:colId xmlns:a16="http://schemas.microsoft.com/office/drawing/2014/main" val="1947471505"/>
                    </a:ext>
                  </a:extLst>
                </a:gridCol>
              </a:tblGrid>
              <a:tr h="200193">
                <a:tc>
                  <a:txBody>
                    <a:bodyPr/>
                    <a:lstStyle/>
                    <a:p>
                      <a:pPr marL="10160" indent="-6350" algn="ctr" rtl="1">
                        <a:lnSpc>
                          <a:spcPct val="107000"/>
                        </a:lnSpc>
                        <a:spcAft>
                          <a:spcPts val="0"/>
                        </a:spcAft>
                      </a:pPr>
                      <a:r>
                        <a:rPr lang="ar-SA" sz="1200" b="1" dirty="0">
                          <a:solidFill>
                            <a:srgbClr val="4A452A"/>
                          </a:solidFill>
                          <a:effectLst/>
                          <a:latin typeface="Sakkal Majalla" panose="02000000000000000000" pitchFamily="2" charset="-78"/>
                          <a:ea typeface="Sultan normal" pitchFamily="2" charset="-78"/>
                          <a:cs typeface="Sakkal Majalla" panose="02000000000000000000" pitchFamily="2" charset="-78"/>
                        </a:rPr>
                        <a:t>رئيس قسم الخدمات الإدارية المساندة</a:t>
                      </a: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المسمى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15337812"/>
                  </a:ext>
                </a:extLst>
              </a:tr>
              <a:tr h="200193">
                <a:tc>
                  <a:txBody>
                    <a:bodyPr/>
                    <a:lstStyle/>
                    <a:p>
                      <a:pPr marL="6350" indent="-6350" algn="ctr" rtl="1">
                        <a:lnSpc>
                          <a:spcPct val="107000"/>
                        </a:lnSpc>
                        <a:spcAft>
                          <a:spcPts val="0"/>
                        </a:spcAft>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مركز الاتصالات الادارية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2692406"/>
                  </a:ext>
                </a:extLst>
              </a:tr>
              <a:tr h="200193">
                <a:tc>
                  <a:txBody>
                    <a:bodyPr/>
                    <a:lstStyle/>
                    <a:p>
                      <a:pPr marL="5715" indent="-6350" algn="ctr" rtl="1">
                        <a:lnSpc>
                          <a:spcPct val="107000"/>
                        </a:lnSpc>
                        <a:spcAft>
                          <a:spcPts val="0"/>
                        </a:spcAft>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مدير مركز الاتصالات الادارية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مسمى مدير 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3709707"/>
                  </a:ext>
                </a:extLst>
              </a:tr>
              <a:tr h="200193">
                <a:tc>
                  <a:txBody>
                    <a:bodyPr/>
                    <a:lstStyle/>
                    <a:p>
                      <a:pPr marL="5715" indent="-6350" algn="ctr" rtl="1">
                        <a:lnSpc>
                          <a:spcPct val="107000"/>
                        </a:lnSpc>
                        <a:spcAft>
                          <a:spcPts val="0"/>
                        </a:spcAft>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مدير</a:t>
                      </a:r>
                      <a:r>
                        <a:rPr lang="ar-SA" sz="1200" b="1" baseline="0"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 مركز الاتصالات  الادارية</a:t>
                      </a:r>
                      <a:endParaRPr lang="en-US"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الارتباط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652432"/>
                  </a:ext>
                </a:extLst>
              </a:tr>
              <a:tr h="200193">
                <a:tc gridSpan="2">
                  <a:txBody>
                    <a:bodyPr/>
                    <a:lstStyle/>
                    <a:p>
                      <a:pPr marL="444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الهدف التشغيلي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pPr rtl="1"/>
                      <a:endParaRPr lang="ar-SA"/>
                    </a:p>
                  </a:txBody>
                  <a:tcPr/>
                </a:tc>
                <a:extLst>
                  <a:ext uri="{0D108BD9-81ED-4DB2-BD59-A6C34878D82A}">
                    <a16:rowId xmlns:a16="http://schemas.microsoft.com/office/drawing/2014/main" val="2212956714"/>
                  </a:ext>
                </a:extLst>
              </a:tr>
              <a:tr h="200193">
                <a:tc gridSpan="2">
                  <a:txBody>
                    <a:bodyPr/>
                    <a:lstStyle/>
                    <a:p>
                      <a:pPr marL="10160" marR="0" lvl="0" indent="-6350" algn="ctr" defTabSz="914400" rtl="1" eaLnBrk="1" fontAlgn="auto" latinLnBrk="0" hangingPunct="1">
                        <a:lnSpc>
                          <a:spcPct val="107000"/>
                        </a:lnSpc>
                        <a:spcBef>
                          <a:spcPts val="0"/>
                        </a:spcBef>
                        <a:spcAft>
                          <a:spcPts val="0"/>
                        </a:spcAft>
                        <a:buClrTx/>
                        <a:buSzTx/>
                        <a:buFontTx/>
                        <a:buNone/>
                        <a:tabLst/>
                        <a:defRPr/>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تطوير أعمال وآليات الخدمات المساندة </a:t>
                      </a:r>
                    </a:p>
                  </a:txBody>
                  <a:tcPr marL="55909"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extLst>
                  <a:ext uri="{0D108BD9-81ED-4DB2-BD59-A6C34878D82A}">
                    <a16:rowId xmlns:a16="http://schemas.microsoft.com/office/drawing/2014/main" val="133750813"/>
                  </a:ext>
                </a:extLst>
              </a:tr>
            </a:tbl>
          </a:graphicData>
        </a:graphic>
      </p:graphicFrame>
      <p:graphicFrame>
        <p:nvGraphicFramePr>
          <p:cNvPr id="8" name="جدول 7">
            <a:extLst>
              <a:ext uri="{FF2B5EF4-FFF2-40B4-BE49-F238E27FC236}">
                <a16:creationId xmlns:a16="http://schemas.microsoft.com/office/drawing/2014/main" id="{CDE93416-796F-464F-ABA2-D2428B51A1AA}"/>
              </a:ext>
            </a:extLst>
          </p:cNvPr>
          <p:cNvGraphicFramePr>
            <a:graphicFrameLocks noGrp="1"/>
          </p:cNvGraphicFramePr>
          <p:nvPr>
            <p:extLst>
              <p:ext uri="{D42A27DB-BD31-4B8C-83A1-F6EECF244321}">
                <p14:modId xmlns:p14="http://schemas.microsoft.com/office/powerpoint/2010/main" val="409434147"/>
              </p:ext>
            </p:extLst>
          </p:nvPr>
        </p:nvGraphicFramePr>
        <p:xfrm>
          <a:off x="6487886" y="2046234"/>
          <a:ext cx="3738353" cy="1901651"/>
        </p:xfrm>
        <a:graphic>
          <a:graphicData uri="http://schemas.openxmlformats.org/drawingml/2006/table">
            <a:tbl>
              <a:tblPr firstRow="1" firstCol="1" bandRow="1"/>
              <a:tblGrid>
                <a:gridCol w="2649368">
                  <a:extLst>
                    <a:ext uri="{9D8B030D-6E8A-4147-A177-3AD203B41FA5}">
                      <a16:colId xmlns:a16="http://schemas.microsoft.com/office/drawing/2014/main" val="52233954"/>
                    </a:ext>
                  </a:extLst>
                </a:gridCol>
                <a:gridCol w="1088985">
                  <a:extLst>
                    <a:ext uri="{9D8B030D-6E8A-4147-A177-3AD203B41FA5}">
                      <a16:colId xmlns:a16="http://schemas.microsoft.com/office/drawing/2014/main" val="1947471505"/>
                    </a:ext>
                  </a:extLst>
                </a:gridCol>
              </a:tblGrid>
              <a:tr h="272009">
                <a:tc>
                  <a:txBody>
                    <a:bodyPr/>
                    <a:lstStyle/>
                    <a:p>
                      <a:pPr marL="10160" indent="-6350" algn="ctr" rtl="1">
                        <a:lnSpc>
                          <a:spcPct val="107000"/>
                        </a:lnSpc>
                        <a:spcAft>
                          <a:spcPts val="0"/>
                        </a:spcAft>
                      </a:pPr>
                      <a:r>
                        <a:rPr lang="ar-SA" sz="1200" b="1" dirty="0">
                          <a:solidFill>
                            <a:srgbClr val="4A452A"/>
                          </a:solidFill>
                          <a:effectLst/>
                          <a:latin typeface="Sakkal Majalla" panose="02000000000000000000" pitchFamily="2" charset="-78"/>
                          <a:ea typeface="Sultan normal" pitchFamily="2" charset="-78"/>
                          <a:cs typeface="Sakkal Majalla" panose="02000000000000000000" pitchFamily="2" charset="-78"/>
                        </a:rPr>
                        <a:t>موظف قسم التدقيق</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المسمى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15337812"/>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2692406"/>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مدير 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مسمى مدير 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3709707"/>
                  </a:ext>
                </a:extLst>
              </a:tr>
              <a:tr h="272009">
                <a:tc>
                  <a:txBody>
                    <a:bodyPr/>
                    <a:lstStyle/>
                    <a:p>
                      <a:pPr marL="5715" indent="-6350" algn="ctr" rtl="1">
                        <a:lnSpc>
                          <a:spcPct val="107000"/>
                        </a:lnSpc>
                        <a:spcAft>
                          <a:spcPts val="0"/>
                        </a:spcAft>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رئيس قسم التدقيق</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الارتباط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652432"/>
                  </a:ext>
                </a:extLst>
              </a:tr>
              <a:tr h="272009">
                <a:tc gridSpan="2">
                  <a:txBody>
                    <a:bodyPr/>
                    <a:lstStyle/>
                    <a:p>
                      <a:pPr marL="444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الهدف التشغيلي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pPr rtl="1"/>
                      <a:endParaRPr lang="ar-SA"/>
                    </a:p>
                  </a:txBody>
                  <a:tcPr/>
                </a:tc>
                <a:extLst>
                  <a:ext uri="{0D108BD9-81ED-4DB2-BD59-A6C34878D82A}">
                    <a16:rowId xmlns:a16="http://schemas.microsoft.com/office/drawing/2014/main" val="2212956714"/>
                  </a:ext>
                </a:extLst>
              </a:tr>
              <a:tr h="541606">
                <a:tc gridSpan="2">
                  <a:txBody>
                    <a:bodyPr/>
                    <a:lstStyle/>
                    <a:p>
                      <a:pPr marL="10160" marR="0" lvl="0" indent="-6350" algn="ctr" defTabSz="914400" rtl="1" eaLnBrk="1" fontAlgn="auto" latinLnBrk="0" hangingPunct="1">
                        <a:lnSpc>
                          <a:spcPct val="107000"/>
                        </a:lnSpc>
                        <a:spcBef>
                          <a:spcPts val="0"/>
                        </a:spcBef>
                        <a:spcAft>
                          <a:spcPts val="0"/>
                        </a:spcAft>
                        <a:buClrTx/>
                        <a:buSzTx/>
                        <a:buFontTx/>
                        <a:buNone/>
                        <a:tabLst/>
                        <a:defRPr/>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القيام بأعمال موظف قسم التدقيق في معالجة أوامر الصرف والمطالبات على منصة اعتماد</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extLst>
                  <a:ext uri="{0D108BD9-81ED-4DB2-BD59-A6C34878D82A}">
                    <a16:rowId xmlns:a16="http://schemas.microsoft.com/office/drawing/2014/main" val="133750813"/>
                  </a:ext>
                </a:extLst>
              </a:tr>
            </a:tbl>
          </a:graphicData>
        </a:graphic>
      </p:graphicFrame>
      <p:graphicFrame>
        <p:nvGraphicFramePr>
          <p:cNvPr id="9" name="جدول 8">
            <a:extLst>
              <a:ext uri="{FF2B5EF4-FFF2-40B4-BE49-F238E27FC236}">
                <a16:creationId xmlns:a16="http://schemas.microsoft.com/office/drawing/2014/main" id="{E2B31A60-6833-4DD8-BBE1-A8FD44845FE9}"/>
              </a:ext>
            </a:extLst>
          </p:cNvPr>
          <p:cNvGraphicFramePr>
            <a:graphicFrameLocks noGrp="1"/>
          </p:cNvGraphicFramePr>
          <p:nvPr>
            <p:extLst>
              <p:ext uri="{D42A27DB-BD31-4B8C-83A1-F6EECF244321}">
                <p14:modId xmlns:p14="http://schemas.microsoft.com/office/powerpoint/2010/main" val="3226561516"/>
              </p:ext>
            </p:extLst>
          </p:nvPr>
        </p:nvGraphicFramePr>
        <p:xfrm>
          <a:off x="6487887" y="4112089"/>
          <a:ext cx="3738354" cy="3014423"/>
        </p:xfrm>
        <a:graphic>
          <a:graphicData uri="http://schemas.openxmlformats.org/drawingml/2006/table">
            <a:tbl>
              <a:tblPr firstRow="1" firstCol="1" bandRow="1"/>
              <a:tblGrid>
                <a:gridCol w="3102875">
                  <a:extLst>
                    <a:ext uri="{9D8B030D-6E8A-4147-A177-3AD203B41FA5}">
                      <a16:colId xmlns:a16="http://schemas.microsoft.com/office/drawing/2014/main" val="740852273"/>
                    </a:ext>
                  </a:extLst>
                </a:gridCol>
                <a:gridCol w="635479">
                  <a:extLst>
                    <a:ext uri="{9D8B030D-6E8A-4147-A177-3AD203B41FA5}">
                      <a16:colId xmlns:a16="http://schemas.microsoft.com/office/drawing/2014/main" val="3662980835"/>
                    </a:ext>
                  </a:extLst>
                </a:gridCol>
              </a:tblGrid>
              <a:tr h="320511">
                <a:tc>
                  <a:txBody>
                    <a:bodyPr/>
                    <a:lstStyle/>
                    <a:p>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ألا يقل عن الشهادة الجامعية في التخصصات ذات الصلة</a:t>
                      </a:r>
                      <a:endParaRPr lang="ar-SA" sz="12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المؤهلات</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8066747"/>
                  </a:ext>
                </a:extLst>
              </a:tr>
              <a:tr h="219501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kern="1200" noProof="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دورة تدريبية   في:</a:t>
                      </a:r>
                      <a:endPar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استخدام الحاسب الآلي</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اصول المحاسبة الحكومية</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مبادئ المحاسبة المالية</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مهارة التعامل مع المستفيدين</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بطاقة الاحتياج</a:t>
                      </a:r>
                      <a:r>
                        <a:rPr lang="ar-SA" sz="1200" b="1" baseline="0" dirty="0">
                          <a:solidFill>
                            <a:srgbClr val="FFFFFF"/>
                          </a:solidFill>
                          <a:effectLst/>
                          <a:latin typeface="Sakkal Majalla" panose="02000000000000000000" pitchFamily="2" charset="-78"/>
                          <a:ea typeface="Sultan bold" pitchFamily="2" charset="-78"/>
                          <a:cs typeface="Sakkal Majalla" panose="02000000000000000000" pitchFamily="2" charset="-78"/>
                        </a:rPr>
                        <a:t> التدريبي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54059056"/>
                  </a:ext>
                </a:extLst>
              </a:tr>
              <a:tr h="249448">
                <a:tc>
                  <a:txBody>
                    <a:bodyPr/>
                    <a:lstStyle/>
                    <a:p>
                      <a:r>
                        <a:rPr lang="ar-SA" sz="1200" dirty="0"/>
                        <a:t>العربية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اللغة</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68064091"/>
                  </a:ext>
                </a:extLst>
              </a:tr>
              <a:tr h="249448">
                <a:tc>
                  <a:txBody>
                    <a:bodyPr/>
                    <a:lstStyle/>
                    <a:p>
                      <a:r>
                        <a:rPr lang="ar-SA" sz="1200" dirty="0"/>
                        <a:t>بدون</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الخبرات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5776845"/>
                  </a:ext>
                </a:extLst>
              </a:tr>
            </a:tbl>
          </a:graphicData>
        </a:graphic>
      </p:graphicFrame>
      <p:graphicFrame>
        <p:nvGraphicFramePr>
          <p:cNvPr id="10" name="جدول 9">
            <a:extLst>
              <a:ext uri="{FF2B5EF4-FFF2-40B4-BE49-F238E27FC236}">
                <a16:creationId xmlns:a16="http://schemas.microsoft.com/office/drawing/2014/main" id="{5FE455ED-B2DA-48D8-964B-BBFB10424458}"/>
              </a:ext>
            </a:extLst>
          </p:cNvPr>
          <p:cNvGraphicFramePr>
            <a:graphicFrameLocks noGrp="1"/>
          </p:cNvGraphicFramePr>
          <p:nvPr>
            <p:extLst>
              <p:ext uri="{D42A27DB-BD31-4B8C-83A1-F6EECF244321}">
                <p14:modId xmlns:p14="http://schemas.microsoft.com/office/powerpoint/2010/main" val="1762541795"/>
              </p:ext>
            </p:extLst>
          </p:nvPr>
        </p:nvGraphicFramePr>
        <p:xfrm>
          <a:off x="424341" y="2046234"/>
          <a:ext cx="5932916" cy="5080278"/>
        </p:xfrm>
        <a:graphic>
          <a:graphicData uri="http://schemas.openxmlformats.org/drawingml/2006/table">
            <a:tbl>
              <a:tblPr firstRow="1" firstCol="1" bandRow="1"/>
              <a:tblGrid>
                <a:gridCol w="5932916">
                  <a:extLst>
                    <a:ext uri="{9D8B030D-6E8A-4147-A177-3AD203B41FA5}">
                      <a16:colId xmlns:a16="http://schemas.microsoft.com/office/drawing/2014/main" val="3902841131"/>
                    </a:ext>
                  </a:extLst>
                </a:gridCol>
              </a:tblGrid>
              <a:tr h="246838">
                <a:tc>
                  <a:txBody>
                    <a:bodyPr/>
                    <a:lstStyle/>
                    <a:p>
                      <a:pPr marL="6985" marR="2222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المهام و المسئوليات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50241239"/>
                  </a:ext>
                </a:extLst>
              </a:tr>
              <a:tr h="4833440">
                <a:tc>
                  <a:txBody>
                    <a:bodyPr/>
                    <a:lstStyle/>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استلام المعاملات من قسم الاتصالات.</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التأكد من مسوغات الصرف وإصدار امر الصرف.</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رفع المطالبات على منصة اعتماد.</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رفع أوامر الصرف على منصة اعتماد.</a:t>
                      </a:r>
                    </a:p>
                    <a:p>
                      <a:pPr marL="171450" marR="166370" indent="-171450" algn="just" rtl="1">
                        <a:lnSpc>
                          <a:spcPct val="145000"/>
                        </a:lnSpc>
                        <a:spcAft>
                          <a:spcPts val="5"/>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متابعة المعاملات الغير مكتملة مع الجهات ذات العلاقة.</a:t>
                      </a:r>
                    </a:p>
                    <a:p>
                      <a:pPr marL="171450" marR="16637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استقبال المراجعين وتوجيههم.</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القيام بأي عمل مسند له في اطار صلاحيات المدير ونطاق عمله.</a:t>
                      </a: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784306"/>
                  </a:ext>
                </a:extLst>
              </a:tr>
            </a:tbl>
          </a:graphicData>
        </a:graphic>
      </p:graphicFrame>
      <p:grpSp>
        <p:nvGrpSpPr>
          <p:cNvPr id="11" name="مجموعة 10">
            <a:extLst>
              <a:ext uri="{FF2B5EF4-FFF2-40B4-BE49-F238E27FC236}">
                <a16:creationId xmlns:a16="http://schemas.microsoft.com/office/drawing/2014/main" id="{70A1A4E6-071B-42A1-8678-79770DE954A0}"/>
              </a:ext>
            </a:extLst>
          </p:cNvPr>
          <p:cNvGrpSpPr/>
          <p:nvPr/>
        </p:nvGrpSpPr>
        <p:grpSpPr>
          <a:xfrm>
            <a:off x="5889319" y="0"/>
            <a:ext cx="4802494" cy="673100"/>
            <a:chOff x="5889319" y="0"/>
            <a:chExt cx="4802494" cy="673100"/>
          </a:xfrm>
        </p:grpSpPr>
        <p:sp>
          <p:nvSpPr>
            <p:cNvPr id="12" name="Rectangle 70">
              <a:extLst>
                <a:ext uri="{FF2B5EF4-FFF2-40B4-BE49-F238E27FC236}">
                  <a16:creationId xmlns:a16="http://schemas.microsoft.com/office/drawing/2014/main" id="{89A21AEC-1036-4C02-A09C-50C48075DB6F}"/>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err="1">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الوصوف</a:t>
              </a: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 الوظيفية</a:t>
              </a:r>
            </a:p>
          </p:txBody>
        </p:sp>
        <p:sp>
          <p:nvSpPr>
            <p:cNvPr id="13" name="مستطيل 12">
              <a:extLst>
                <a:ext uri="{FF2B5EF4-FFF2-40B4-BE49-F238E27FC236}">
                  <a16:creationId xmlns:a16="http://schemas.microsoft.com/office/drawing/2014/main" id="{6A10B0E6-1DFE-49CE-ACA9-13CD57A144C3}"/>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665DCBD3-825D-4143-AA2F-E26CA16D8037}"/>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5" name="جدول 14">
            <a:extLst>
              <a:ext uri="{FF2B5EF4-FFF2-40B4-BE49-F238E27FC236}">
                <a16:creationId xmlns:a16="http://schemas.microsoft.com/office/drawing/2014/main" id="{6048BF30-70AD-4F2C-9651-CA1E0FDEB9EB}"/>
              </a:ext>
            </a:extLst>
          </p:cNvPr>
          <p:cNvGraphicFramePr>
            <a:graphicFrameLocks noGrp="1"/>
          </p:cNvGraphicFramePr>
          <p:nvPr>
            <p:extLst>
              <p:ext uri="{D42A27DB-BD31-4B8C-83A1-F6EECF244321}">
                <p14:modId xmlns:p14="http://schemas.microsoft.com/office/powerpoint/2010/main" val="4059766778"/>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 </a:t>
                      </a:r>
                      <a:r>
                        <a:rPr lang="ar-SA" sz="1600" b="1" dirty="0">
                          <a:solidFill>
                            <a:schemeClr val="tx1"/>
                          </a:solidFill>
                          <a:latin typeface="Sakkal Majalla" panose="02000000000000000000" pitchFamily="2" charset="-78"/>
                          <a:cs typeface="Sakkal Majalla" panose="02000000000000000000" pitchFamily="2" charset="-78"/>
                        </a:rPr>
                        <a:t>وصف</a:t>
                      </a:r>
                      <a:r>
                        <a:rPr lang="ar-SA" sz="1600" b="1" baseline="0" dirty="0">
                          <a:solidFill>
                            <a:schemeClr val="tx1"/>
                          </a:solidFill>
                          <a:latin typeface="Sakkal Majalla" panose="02000000000000000000" pitchFamily="2" charset="-78"/>
                          <a:cs typeface="Sakkal Majalla" panose="02000000000000000000" pitchFamily="2" charset="-78"/>
                        </a:rPr>
                        <a:t> وظيفي</a:t>
                      </a:r>
                      <a:endParaRPr lang="ar-SA" sz="1600" b="1" dirty="0">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FA-J-9</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spTree>
    <p:extLst>
      <p:ext uri="{BB962C8B-B14F-4D97-AF65-F5344CB8AC3E}">
        <p14:creationId xmlns:p14="http://schemas.microsoft.com/office/powerpoint/2010/main" val="4104490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جدول 7">
            <a:extLst>
              <a:ext uri="{FF2B5EF4-FFF2-40B4-BE49-F238E27FC236}">
                <a16:creationId xmlns:a16="http://schemas.microsoft.com/office/drawing/2014/main" id="{337C9F65-15D5-44B1-8FE7-48EE65838786}"/>
              </a:ext>
            </a:extLst>
          </p:cNvPr>
          <p:cNvGraphicFramePr>
            <a:graphicFrameLocks noGrp="1"/>
          </p:cNvGraphicFramePr>
          <p:nvPr>
            <p:extLst>
              <p:ext uri="{D42A27DB-BD31-4B8C-83A1-F6EECF244321}">
                <p14:modId xmlns:p14="http://schemas.microsoft.com/office/powerpoint/2010/main" val="900228848"/>
              </p:ext>
            </p:extLst>
          </p:nvPr>
        </p:nvGraphicFramePr>
        <p:xfrm>
          <a:off x="6487886" y="2046234"/>
          <a:ext cx="3738353" cy="1901651"/>
        </p:xfrm>
        <a:graphic>
          <a:graphicData uri="http://schemas.openxmlformats.org/drawingml/2006/table">
            <a:tbl>
              <a:tblPr firstRow="1" firstCol="1" bandRow="1"/>
              <a:tblGrid>
                <a:gridCol w="2649368">
                  <a:extLst>
                    <a:ext uri="{9D8B030D-6E8A-4147-A177-3AD203B41FA5}">
                      <a16:colId xmlns:a16="http://schemas.microsoft.com/office/drawing/2014/main" val="52233954"/>
                    </a:ext>
                  </a:extLst>
                </a:gridCol>
                <a:gridCol w="1088985">
                  <a:extLst>
                    <a:ext uri="{9D8B030D-6E8A-4147-A177-3AD203B41FA5}">
                      <a16:colId xmlns:a16="http://schemas.microsoft.com/office/drawing/2014/main" val="1947471505"/>
                    </a:ext>
                  </a:extLst>
                </a:gridCol>
              </a:tblGrid>
              <a:tr h="272009">
                <a:tc>
                  <a:txBody>
                    <a:bodyPr/>
                    <a:lstStyle/>
                    <a:p>
                      <a:pPr marL="10160" indent="-6350" algn="ctr" rtl="1">
                        <a:lnSpc>
                          <a:spcPct val="107000"/>
                        </a:lnSpc>
                        <a:spcAft>
                          <a:spcPts val="0"/>
                        </a:spcAft>
                      </a:pPr>
                      <a:r>
                        <a:rPr lang="ar-SA" sz="1200" b="1" dirty="0">
                          <a:solidFill>
                            <a:srgbClr val="4A452A"/>
                          </a:solidFill>
                          <a:effectLst/>
                          <a:latin typeface="Sakkal Majalla" panose="02000000000000000000" pitchFamily="2" charset="-78"/>
                          <a:ea typeface="Sultan normal" pitchFamily="2" charset="-78"/>
                          <a:cs typeface="Sakkal Majalla" panose="02000000000000000000" pitchFamily="2" charset="-78"/>
                        </a:rPr>
                        <a:t>رئيس قسم المحاسبة</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المسمى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15337812"/>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2692406"/>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مدير 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مسمى مدير 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3709707"/>
                  </a:ext>
                </a:extLst>
              </a:tr>
              <a:tr h="272009">
                <a:tc>
                  <a:txBody>
                    <a:bodyPr/>
                    <a:lstStyle/>
                    <a:p>
                      <a:pPr marL="5715" indent="-6350" algn="ctr" rtl="1">
                        <a:lnSpc>
                          <a:spcPct val="107000"/>
                        </a:lnSpc>
                        <a:spcAft>
                          <a:spcPts val="0"/>
                        </a:spcAft>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مساعد مدير الإدارة لشؤون الحسابات</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الارتباط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652432"/>
                  </a:ext>
                </a:extLst>
              </a:tr>
              <a:tr h="272009">
                <a:tc gridSpan="2">
                  <a:txBody>
                    <a:bodyPr/>
                    <a:lstStyle/>
                    <a:p>
                      <a:pPr marL="444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الهدف التشغيلي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pPr rtl="1"/>
                      <a:endParaRPr lang="ar-SA"/>
                    </a:p>
                  </a:txBody>
                  <a:tcPr/>
                </a:tc>
                <a:extLst>
                  <a:ext uri="{0D108BD9-81ED-4DB2-BD59-A6C34878D82A}">
                    <a16:rowId xmlns:a16="http://schemas.microsoft.com/office/drawing/2014/main" val="2212956714"/>
                  </a:ext>
                </a:extLst>
              </a:tr>
              <a:tr h="541606">
                <a:tc gridSpan="2">
                  <a:txBody>
                    <a:bodyPr/>
                    <a:lstStyle/>
                    <a:p>
                      <a:pPr marL="10160" marR="0" lvl="0" indent="-6350" algn="ctr" defTabSz="914400" rtl="1" eaLnBrk="1" fontAlgn="auto" latinLnBrk="0" hangingPunct="1">
                        <a:lnSpc>
                          <a:spcPct val="107000"/>
                        </a:lnSpc>
                        <a:spcBef>
                          <a:spcPts val="0"/>
                        </a:spcBef>
                        <a:spcAft>
                          <a:spcPts val="0"/>
                        </a:spcAft>
                        <a:buClrTx/>
                        <a:buSzTx/>
                        <a:buFontTx/>
                        <a:buNone/>
                        <a:tabLst/>
                        <a:defRPr/>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الإشراف على شؤون الحسابات ومعالجتها مع الجهات ذات العلاقة</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extLst>
                  <a:ext uri="{0D108BD9-81ED-4DB2-BD59-A6C34878D82A}">
                    <a16:rowId xmlns:a16="http://schemas.microsoft.com/office/drawing/2014/main" val="133750813"/>
                  </a:ext>
                </a:extLst>
              </a:tr>
            </a:tbl>
          </a:graphicData>
        </a:graphic>
      </p:graphicFrame>
      <p:graphicFrame>
        <p:nvGraphicFramePr>
          <p:cNvPr id="9" name="جدول 8">
            <a:extLst>
              <a:ext uri="{FF2B5EF4-FFF2-40B4-BE49-F238E27FC236}">
                <a16:creationId xmlns:a16="http://schemas.microsoft.com/office/drawing/2014/main" id="{5962AA92-F994-48E5-98F2-230015E420F3}"/>
              </a:ext>
            </a:extLst>
          </p:cNvPr>
          <p:cNvGraphicFramePr>
            <a:graphicFrameLocks noGrp="1"/>
          </p:cNvGraphicFramePr>
          <p:nvPr>
            <p:extLst>
              <p:ext uri="{D42A27DB-BD31-4B8C-83A1-F6EECF244321}">
                <p14:modId xmlns:p14="http://schemas.microsoft.com/office/powerpoint/2010/main" val="1750280815"/>
              </p:ext>
            </p:extLst>
          </p:nvPr>
        </p:nvGraphicFramePr>
        <p:xfrm>
          <a:off x="6487887" y="4112089"/>
          <a:ext cx="3738354" cy="3014423"/>
        </p:xfrm>
        <a:graphic>
          <a:graphicData uri="http://schemas.openxmlformats.org/drawingml/2006/table">
            <a:tbl>
              <a:tblPr firstRow="1" firstCol="1" bandRow="1"/>
              <a:tblGrid>
                <a:gridCol w="3102875">
                  <a:extLst>
                    <a:ext uri="{9D8B030D-6E8A-4147-A177-3AD203B41FA5}">
                      <a16:colId xmlns:a16="http://schemas.microsoft.com/office/drawing/2014/main" val="740852273"/>
                    </a:ext>
                  </a:extLst>
                </a:gridCol>
                <a:gridCol w="635479">
                  <a:extLst>
                    <a:ext uri="{9D8B030D-6E8A-4147-A177-3AD203B41FA5}">
                      <a16:colId xmlns:a16="http://schemas.microsoft.com/office/drawing/2014/main" val="3662980835"/>
                    </a:ext>
                  </a:extLst>
                </a:gridCol>
              </a:tblGrid>
              <a:tr h="320511">
                <a:tc>
                  <a:txBody>
                    <a:bodyPr/>
                    <a:lstStyle/>
                    <a:p>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ألا يقل عن الشهادة الجامعية في التخصصات ذات</a:t>
                      </a:r>
                      <a:r>
                        <a:rPr lang="ar-SA" sz="1200" b="1" kern="1200" baseline="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 الصلة</a:t>
                      </a:r>
                      <a:endParaRPr lang="ar-SA" sz="12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المؤهلات</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8066747"/>
                  </a:ext>
                </a:extLst>
              </a:tr>
              <a:tr h="219501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دورة تدريبية   في:</a:t>
                      </a:r>
                      <a:endPar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استخدام الحاسب الآلي</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اصول المحاسبة الحكومية</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مبادئ المحاسبة المالية</a:t>
                      </a:r>
                    </a:p>
                    <a:p>
                      <a:pPr marL="285750" marR="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القيود المحاسبية الحكومية</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مهارة التعامل مع المستفيدين</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بطاقة الاحتياج</a:t>
                      </a:r>
                      <a:r>
                        <a:rPr lang="ar-SA" sz="1200" b="1" baseline="0" dirty="0">
                          <a:solidFill>
                            <a:srgbClr val="FFFFFF"/>
                          </a:solidFill>
                          <a:effectLst/>
                          <a:latin typeface="Sakkal Majalla" panose="02000000000000000000" pitchFamily="2" charset="-78"/>
                          <a:ea typeface="Sultan bold" pitchFamily="2" charset="-78"/>
                          <a:cs typeface="Sakkal Majalla" panose="02000000000000000000" pitchFamily="2" charset="-78"/>
                        </a:rPr>
                        <a:t> التدريبي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54059056"/>
                  </a:ext>
                </a:extLst>
              </a:tr>
              <a:tr h="249448">
                <a:tc>
                  <a:txBody>
                    <a:bodyPr/>
                    <a:lstStyle/>
                    <a:p>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العربية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اللغة</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68064091"/>
                  </a:ext>
                </a:extLst>
              </a:tr>
              <a:tr h="24944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لا تقل عن 5 سنوات في الاعمال المالية</a:t>
                      </a:r>
                      <a:endParaRPr lang="en-US"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الخبرات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5776845"/>
                  </a:ext>
                </a:extLst>
              </a:tr>
            </a:tbl>
          </a:graphicData>
        </a:graphic>
      </p:graphicFrame>
      <p:graphicFrame>
        <p:nvGraphicFramePr>
          <p:cNvPr id="10" name="جدول 9">
            <a:extLst>
              <a:ext uri="{FF2B5EF4-FFF2-40B4-BE49-F238E27FC236}">
                <a16:creationId xmlns:a16="http://schemas.microsoft.com/office/drawing/2014/main" id="{E0A43193-9E48-408A-911C-E04E3FBDE183}"/>
              </a:ext>
            </a:extLst>
          </p:cNvPr>
          <p:cNvGraphicFramePr>
            <a:graphicFrameLocks noGrp="1"/>
          </p:cNvGraphicFramePr>
          <p:nvPr>
            <p:extLst>
              <p:ext uri="{D42A27DB-BD31-4B8C-83A1-F6EECF244321}">
                <p14:modId xmlns:p14="http://schemas.microsoft.com/office/powerpoint/2010/main" val="1099355734"/>
              </p:ext>
            </p:extLst>
          </p:nvPr>
        </p:nvGraphicFramePr>
        <p:xfrm>
          <a:off x="424341" y="2046234"/>
          <a:ext cx="5932916" cy="5080278"/>
        </p:xfrm>
        <a:graphic>
          <a:graphicData uri="http://schemas.openxmlformats.org/drawingml/2006/table">
            <a:tbl>
              <a:tblPr firstRow="1" firstCol="1" bandRow="1"/>
              <a:tblGrid>
                <a:gridCol w="5932916">
                  <a:extLst>
                    <a:ext uri="{9D8B030D-6E8A-4147-A177-3AD203B41FA5}">
                      <a16:colId xmlns:a16="http://schemas.microsoft.com/office/drawing/2014/main" val="3902841131"/>
                    </a:ext>
                  </a:extLst>
                </a:gridCol>
              </a:tblGrid>
              <a:tr h="246838">
                <a:tc>
                  <a:txBody>
                    <a:bodyPr/>
                    <a:lstStyle/>
                    <a:p>
                      <a:pPr marL="6985" marR="2222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المهام و المسئوليات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50241239"/>
                  </a:ext>
                </a:extLst>
              </a:tr>
              <a:tr h="4833440">
                <a:tc>
                  <a:txBody>
                    <a:bodyPr/>
                    <a:lstStyle/>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kumimoji="0" lang="ar-SA" sz="12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الاشراف على القسم ومتابعة المهام الموكلة من مساعد مدير الإدارة.</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اعتماد أوامر الصرف والتوقيع عليها.</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اعتماد الشيكات الخاصة بالحسابات البنكية.</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التنسيق بين الجامعة ووزارة المالية.</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التنسيق بين الجامعة وديوان المحاسبة العام.</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المتابعة مع المحاسب الخارجي القانوني.</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مراجعة الصرف على برنامج الاي كورب الخاص بصرف المستحقات بالبنك الأهلي السعودي.</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اعداد الحساب الختامي.</a:t>
                      </a:r>
                    </a:p>
                    <a:p>
                      <a:pPr marL="171450" marR="16637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استقبال المراجعين وتوجيههم.</a:t>
                      </a:r>
                    </a:p>
                    <a:p>
                      <a:pPr marL="171450" marR="16637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تدقيق المعاملات على منصة اعتماد</a:t>
                      </a: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القيام بأي عمل مسند له في اطار صلاحيات المدير ونطاق عمله.</a:t>
                      </a: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784306"/>
                  </a:ext>
                </a:extLst>
              </a:tr>
            </a:tbl>
          </a:graphicData>
        </a:graphic>
      </p:graphicFrame>
      <p:grpSp>
        <p:nvGrpSpPr>
          <p:cNvPr id="11" name="مجموعة 10">
            <a:extLst>
              <a:ext uri="{FF2B5EF4-FFF2-40B4-BE49-F238E27FC236}">
                <a16:creationId xmlns:a16="http://schemas.microsoft.com/office/drawing/2014/main" id="{A2745F8D-80D1-4535-84C7-52D6EB97A300}"/>
              </a:ext>
            </a:extLst>
          </p:cNvPr>
          <p:cNvGrpSpPr/>
          <p:nvPr/>
        </p:nvGrpSpPr>
        <p:grpSpPr>
          <a:xfrm>
            <a:off x="5889319" y="0"/>
            <a:ext cx="4802494" cy="673100"/>
            <a:chOff x="5889319" y="0"/>
            <a:chExt cx="4802494" cy="673100"/>
          </a:xfrm>
        </p:grpSpPr>
        <p:sp>
          <p:nvSpPr>
            <p:cNvPr id="12" name="Rectangle 70">
              <a:extLst>
                <a:ext uri="{FF2B5EF4-FFF2-40B4-BE49-F238E27FC236}">
                  <a16:creationId xmlns:a16="http://schemas.microsoft.com/office/drawing/2014/main" id="{2934B8A8-63E4-40DE-B1A4-347825588961}"/>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err="1">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الوصوف</a:t>
              </a: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 الوظيفية</a:t>
              </a:r>
            </a:p>
          </p:txBody>
        </p:sp>
        <p:sp>
          <p:nvSpPr>
            <p:cNvPr id="13" name="مستطيل 12">
              <a:extLst>
                <a:ext uri="{FF2B5EF4-FFF2-40B4-BE49-F238E27FC236}">
                  <a16:creationId xmlns:a16="http://schemas.microsoft.com/office/drawing/2014/main" id="{484B5596-1419-4586-854D-7CD5E48482EF}"/>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EA5260D6-9E50-4F3E-93E3-A89F02D13611}"/>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5" name="جدول 14">
            <a:extLst>
              <a:ext uri="{FF2B5EF4-FFF2-40B4-BE49-F238E27FC236}">
                <a16:creationId xmlns:a16="http://schemas.microsoft.com/office/drawing/2014/main" id="{AF1F48D4-BBB6-4AF1-A820-11455967D982}"/>
              </a:ext>
            </a:extLst>
          </p:cNvPr>
          <p:cNvGraphicFramePr>
            <a:graphicFrameLocks noGrp="1"/>
          </p:cNvGraphicFramePr>
          <p:nvPr>
            <p:extLst>
              <p:ext uri="{D42A27DB-BD31-4B8C-83A1-F6EECF244321}">
                <p14:modId xmlns:p14="http://schemas.microsoft.com/office/powerpoint/2010/main" val="3635784624"/>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 </a:t>
                      </a:r>
                      <a:r>
                        <a:rPr lang="ar-SA" sz="1600" b="1" dirty="0">
                          <a:solidFill>
                            <a:schemeClr val="tx1"/>
                          </a:solidFill>
                          <a:latin typeface="Sakkal Majalla" panose="02000000000000000000" pitchFamily="2" charset="-78"/>
                          <a:cs typeface="Sakkal Majalla" panose="02000000000000000000" pitchFamily="2" charset="-78"/>
                        </a:rPr>
                        <a:t>وصف</a:t>
                      </a:r>
                      <a:r>
                        <a:rPr lang="ar-SA" sz="1600" b="1" baseline="0" dirty="0">
                          <a:solidFill>
                            <a:schemeClr val="tx1"/>
                          </a:solidFill>
                          <a:latin typeface="Sakkal Majalla" panose="02000000000000000000" pitchFamily="2" charset="-78"/>
                          <a:cs typeface="Sakkal Majalla" panose="02000000000000000000" pitchFamily="2" charset="-78"/>
                        </a:rPr>
                        <a:t> وظيفي</a:t>
                      </a:r>
                      <a:endParaRPr lang="ar-SA" sz="1600" b="1" dirty="0">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FA-J-10</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spTree>
    <p:extLst>
      <p:ext uri="{BB962C8B-B14F-4D97-AF65-F5344CB8AC3E}">
        <p14:creationId xmlns:p14="http://schemas.microsoft.com/office/powerpoint/2010/main" val="4106127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جدول 7">
            <a:extLst>
              <a:ext uri="{FF2B5EF4-FFF2-40B4-BE49-F238E27FC236}">
                <a16:creationId xmlns:a16="http://schemas.microsoft.com/office/drawing/2014/main" id="{337C9F65-15D5-44B1-8FE7-48EE65838786}"/>
              </a:ext>
            </a:extLst>
          </p:cNvPr>
          <p:cNvGraphicFramePr>
            <a:graphicFrameLocks noGrp="1"/>
          </p:cNvGraphicFramePr>
          <p:nvPr>
            <p:extLst>
              <p:ext uri="{D42A27DB-BD31-4B8C-83A1-F6EECF244321}">
                <p14:modId xmlns:p14="http://schemas.microsoft.com/office/powerpoint/2010/main" val="4293431735"/>
              </p:ext>
            </p:extLst>
          </p:nvPr>
        </p:nvGraphicFramePr>
        <p:xfrm>
          <a:off x="6487886" y="2046234"/>
          <a:ext cx="3738353" cy="1901651"/>
        </p:xfrm>
        <a:graphic>
          <a:graphicData uri="http://schemas.openxmlformats.org/drawingml/2006/table">
            <a:tbl>
              <a:tblPr firstRow="1" firstCol="1" bandRow="1"/>
              <a:tblGrid>
                <a:gridCol w="2649368">
                  <a:extLst>
                    <a:ext uri="{9D8B030D-6E8A-4147-A177-3AD203B41FA5}">
                      <a16:colId xmlns:a16="http://schemas.microsoft.com/office/drawing/2014/main" val="52233954"/>
                    </a:ext>
                  </a:extLst>
                </a:gridCol>
                <a:gridCol w="1088985">
                  <a:extLst>
                    <a:ext uri="{9D8B030D-6E8A-4147-A177-3AD203B41FA5}">
                      <a16:colId xmlns:a16="http://schemas.microsoft.com/office/drawing/2014/main" val="1947471505"/>
                    </a:ext>
                  </a:extLst>
                </a:gridCol>
              </a:tblGrid>
              <a:tr h="272009">
                <a:tc>
                  <a:txBody>
                    <a:bodyPr/>
                    <a:lstStyle/>
                    <a:p>
                      <a:pPr marL="10160" indent="-6350" algn="ctr" rtl="1">
                        <a:lnSpc>
                          <a:spcPct val="107000"/>
                        </a:lnSpc>
                        <a:spcAft>
                          <a:spcPts val="0"/>
                        </a:spcAft>
                      </a:pPr>
                      <a:r>
                        <a:rPr lang="ar-SA" sz="1200" b="1" dirty="0">
                          <a:solidFill>
                            <a:srgbClr val="4A452A"/>
                          </a:solidFill>
                          <a:effectLst/>
                          <a:latin typeface="Sakkal Majalla" panose="02000000000000000000" pitchFamily="2" charset="-78"/>
                          <a:ea typeface="Sultan normal" pitchFamily="2" charset="-78"/>
                          <a:cs typeface="Sakkal Majalla" panose="02000000000000000000" pitchFamily="2" charset="-78"/>
                        </a:rPr>
                        <a:t>موظف قسم المحاسبة</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المسمى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15337812"/>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2692406"/>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مدير 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مسمى مدير 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3709707"/>
                  </a:ext>
                </a:extLst>
              </a:tr>
              <a:tr h="272009">
                <a:tc>
                  <a:txBody>
                    <a:bodyPr/>
                    <a:lstStyle/>
                    <a:p>
                      <a:pPr marL="5715" indent="-6350" algn="ctr" rtl="1">
                        <a:lnSpc>
                          <a:spcPct val="107000"/>
                        </a:lnSpc>
                        <a:spcAft>
                          <a:spcPts val="0"/>
                        </a:spcAft>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رئيس قسم المحاسبة</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الارتباط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652432"/>
                  </a:ext>
                </a:extLst>
              </a:tr>
              <a:tr h="272009">
                <a:tc gridSpan="2">
                  <a:txBody>
                    <a:bodyPr/>
                    <a:lstStyle/>
                    <a:p>
                      <a:pPr marL="444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الهدف التشغيلي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pPr rtl="1"/>
                      <a:endParaRPr lang="ar-SA"/>
                    </a:p>
                  </a:txBody>
                  <a:tcPr/>
                </a:tc>
                <a:extLst>
                  <a:ext uri="{0D108BD9-81ED-4DB2-BD59-A6C34878D82A}">
                    <a16:rowId xmlns:a16="http://schemas.microsoft.com/office/drawing/2014/main" val="2212956714"/>
                  </a:ext>
                </a:extLst>
              </a:tr>
              <a:tr h="541606">
                <a:tc gridSpan="2">
                  <a:txBody>
                    <a:bodyPr/>
                    <a:lstStyle/>
                    <a:p>
                      <a:pPr marL="10160" marR="0" lvl="0" indent="-6350" algn="ctr" defTabSz="914400" rtl="1" eaLnBrk="1" fontAlgn="auto" latinLnBrk="0" hangingPunct="1">
                        <a:lnSpc>
                          <a:spcPct val="107000"/>
                        </a:lnSpc>
                        <a:spcBef>
                          <a:spcPts val="0"/>
                        </a:spcBef>
                        <a:spcAft>
                          <a:spcPts val="0"/>
                        </a:spcAft>
                        <a:buClrTx/>
                        <a:buSzTx/>
                        <a:buFontTx/>
                        <a:buNone/>
                        <a:tabLst/>
                        <a:defRPr/>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القيام بأعمال موظف قسم المحاسبة في معالجة كافة الحسابات</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extLst>
                  <a:ext uri="{0D108BD9-81ED-4DB2-BD59-A6C34878D82A}">
                    <a16:rowId xmlns:a16="http://schemas.microsoft.com/office/drawing/2014/main" val="133750813"/>
                  </a:ext>
                </a:extLst>
              </a:tr>
            </a:tbl>
          </a:graphicData>
        </a:graphic>
      </p:graphicFrame>
      <p:graphicFrame>
        <p:nvGraphicFramePr>
          <p:cNvPr id="9" name="جدول 8">
            <a:extLst>
              <a:ext uri="{FF2B5EF4-FFF2-40B4-BE49-F238E27FC236}">
                <a16:creationId xmlns:a16="http://schemas.microsoft.com/office/drawing/2014/main" id="{5962AA92-F994-48E5-98F2-230015E420F3}"/>
              </a:ext>
            </a:extLst>
          </p:cNvPr>
          <p:cNvGraphicFramePr>
            <a:graphicFrameLocks noGrp="1"/>
          </p:cNvGraphicFramePr>
          <p:nvPr>
            <p:extLst>
              <p:ext uri="{D42A27DB-BD31-4B8C-83A1-F6EECF244321}">
                <p14:modId xmlns:p14="http://schemas.microsoft.com/office/powerpoint/2010/main" val="1557775029"/>
              </p:ext>
            </p:extLst>
          </p:nvPr>
        </p:nvGraphicFramePr>
        <p:xfrm>
          <a:off x="6487887" y="4112089"/>
          <a:ext cx="3738354" cy="3014423"/>
        </p:xfrm>
        <a:graphic>
          <a:graphicData uri="http://schemas.openxmlformats.org/drawingml/2006/table">
            <a:tbl>
              <a:tblPr firstRow="1" firstCol="1" bandRow="1"/>
              <a:tblGrid>
                <a:gridCol w="3102875">
                  <a:extLst>
                    <a:ext uri="{9D8B030D-6E8A-4147-A177-3AD203B41FA5}">
                      <a16:colId xmlns:a16="http://schemas.microsoft.com/office/drawing/2014/main" val="740852273"/>
                    </a:ext>
                  </a:extLst>
                </a:gridCol>
                <a:gridCol w="635479">
                  <a:extLst>
                    <a:ext uri="{9D8B030D-6E8A-4147-A177-3AD203B41FA5}">
                      <a16:colId xmlns:a16="http://schemas.microsoft.com/office/drawing/2014/main" val="3662980835"/>
                    </a:ext>
                  </a:extLst>
                </a:gridCol>
              </a:tblGrid>
              <a:tr h="320511">
                <a:tc>
                  <a:txBody>
                    <a:bodyPr/>
                    <a:lstStyle/>
                    <a:p>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ألا يقل عن الشهادة الجامعية في التخصصات ذات الصلة</a:t>
                      </a:r>
                      <a:endParaRPr lang="ar-SA" sz="12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المؤهلات</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8066747"/>
                  </a:ext>
                </a:extLst>
              </a:tr>
              <a:tr h="219501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دورة تدريبية   في:</a:t>
                      </a:r>
                      <a:endPar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استخدام الحاسب الآلي</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اصول المحاسبة الحكومية</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مبادئ المحاسبة المالية</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مهارة التعامل مع المستفيدين</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بطاقة الاحتياج</a:t>
                      </a:r>
                      <a:r>
                        <a:rPr lang="ar-SA" sz="1200" b="1" baseline="0" dirty="0">
                          <a:solidFill>
                            <a:srgbClr val="FFFFFF"/>
                          </a:solidFill>
                          <a:effectLst/>
                          <a:latin typeface="Sakkal Majalla" panose="02000000000000000000" pitchFamily="2" charset="-78"/>
                          <a:ea typeface="Sultan bold" pitchFamily="2" charset="-78"/>
                          <a:cs typeface="Sakkal Majalla" panose="02000000000000000000" pitchFamily="2" charset="-78"/>
                        </a:rPr>
                        <a:t> التدريبي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54059056"/>
                  </a:ext>
                </a:extLst>
              </a:tr>
              <a:tr h="249448">
                <a:tc>
                  <a:txBody>
                    <a:bodyPr/>
                    <a:lstStyle/>
                    <a:p>
                      <a:r>
                        <a:rPr lang="ar-SA" sz="1200" dirty="0"/>
                        <a:t>العربية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اللغة</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68064091"/>
                  </a:ext>
                </a:extLst>
              </a:tr>
              <a:tr h="249448">
                <a:tc>
                  <a:txBody>
                    <a:bodyPr/>
                    <a:lstStyle/>
                    <a:p>
                      <a:r>
                        <a:rPr lang="ar-SA" sz="1200" dirty="0"/>
                        <a:t>بدون</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الخبرات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5776845"/>
                  </a:ext>
                </a:extLst>
              </a:tr>
            </a:tbl>
          </a:graphicData>
        </a:graphic>
      </p:graphicFrame>
      <p:graphicFrame>
        <p:nvGraphicFramePr>
          <p:cNvPr id="10" name="جدول 9">
            <a:extLst>
              <a:ext uri="{FF2B5EF4-FFF2-40B4-BE49-F238E27FC236}">
                <a16:creationId xmlns:a16="http://schemas.microsoft.com/office/drawing/2014/main" id="{E0A43193-9E48-408A-911C-E04E3FBDE183}"/>
              </a:ext>
            </a:extLst>
          </p:cNvPr>
          <p:cNvGraphicFramePr>
            <a:graphicFrameLocks noGrp="1"/>
          </p:cNvGraphicFramePr>
          <p:nvPr>
            <p:extLst>
              <p:ext uri="{D42A27DB-BD31-4B8C-83A1-F6EECF244321}">
                <p14:modId xmlns:p14="http://schemas.microsoft.com/office/powerpoint/2010/main" val="1540927577"/>
              </p:ext>
            </p:extLst>
          </p:nvPr>
        </p:nvGraphicFramePr>
        <p:xfrm>
          <a:off x="424341" y="2046234"/>
          <a:ext cx="5932916" cy="5080278"/>
        </p:xfrm>
        <a:graphic>
          <a:graphicData uri="http://schemas.openxmlformats.org/drawingml/2006/table">
            <a:tbl>
              <a:tblPr firstRow="1" firstCol="1" bandRow="1"/>
              <a:tblGrid>
                <a:gridCol w="5932916">
                  <a:extLst>
                    <a:ext uri="{9D8B030D-6E8A-4147-A177-3AD203B41FA5}">
                      <a16:colId xmlns:a16="http://schemas.microsoft.com/office/drawing/2014/main" val="3902841131"/>
                    </a:ext>
                  </a:extLst>
                </a:gridCol>
              </a:tblGrid>
              <a:tr h="246838">
                <a:tc>
                  <a:txBody>
                    <a:bodyPr/>
                    <a:lstStyle/>
                    <a:p>
                      <a:pPr marL="6985" marR="2222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المهام و المسئوليات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50241239"/>
                  </a:ext>
                </a:extLst>
              </a:tr>
              <a:tr h="4833440">
                <a:tc>
                  <a:txBody>
                    <a:bodyPr/>
                    <a:lstStyle/>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اعداد ملفات صرف مستحقات منسوبي الجامعة .</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رفع ملفات صرف مستحقات منسوبي الجامعة على برنامج الاي كورب الخاص بصرف المستحقات بالبنك الأهلي السعودي.</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رفع ملفات مكافآت الطلاب على برنامج الاي كورب الخاص بصرف المستحقات بالبنك الأهلي السعودي.</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متابعة رجيع مستحقات منسوبي الجامعة و مكافآت الطلاب.</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صرف العهد وتسديدها.</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حفظ الضمانات المالية وتجديدها.</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قيد اليومية.</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قيد التسويات</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استلام الإيرادات من الشركات والافراد.</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القيام بأي عمل مسند له في اطار صلاحيات المدير ونطاق عمله.</a:t>
                      </a: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784306"/>
                  </a:ext>
                </a:extLst>
              </a:tr>
            </a:tbl>
          </a:graphicData>
        </a:graphic>
      </p:graphicFrame>
      <p:grpSp>
        <p:nvGrpSpPr>
          <p:cNvPr id="11" name="مجموعة 10">
            <a:extLst>
              <a:ext uri="{FF2B5EF4-FFF2-40B4-BE49-F238E27FC236}">
                <a16:creationId xmlns:a16="http://schemas.microsoft.com/office/drawing/2014/main" id="{A2745F8D-80D1-4535-84C7-52D6EB97A300}"/>
              </a:ext>
            </a:extLst>
          </p:cNvPr>
          <p:cNvGrpSpPr/>
          <p:nvPr/>
        </p:nvGrpSpPr>
        <p:grpSpPr>
          <a:xfrm>
            <a:off x="5889319" y="0"/>
            <a:ext cx="4802494" cy="673100"/>
            <a:chOff x="5889319" y="0"/>
            <a:chExt cx="4802494" cy="673100"/>
          </a:xfrm>
        </p:grpSpPr>
        <p:sp>
          <p:nvSpPr>
            <p:cNvPr id="12" name="Rectangle 70">
              <a:extLst>
                <a:ext uri="{FF2B5EF4-FFF2-40B4-BE49-F238E27FC236}">
                  <a16:creationId xmlns:a16="http://schemas.microsoft.com/office/drawing/2014/main" id="{2934B8A8-63E4-40DE-B1A4-347825588961}"/>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err="1">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الوصوف</a:t>
              </a: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 الوظيفية</a:t>
              </a:r>
            </a:p>
          </p:txBody>
        </p:sp>
        <p:sp>
          <p:nvSpPr>
            <p:cNvPr id="13" name="مستطيل 12">
              <a:extLst>
                <a:ext uri="{FF2B5EF4-FFF2-40B4-BE49-F238E27FC236}">
                  <a16:creationId xmlns:a16="http://schemas.microsoft.com/office/drawing/2014/main" id="{484B5596-1419-4586-854D-7CD5E48482EF}"/>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EA5260D6-9E50-4F3E-93E3-A89F02D13611}"/>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5" name="جدول 14">
            <a:extLst>
              <a:ext uri="{FF2B5EF4-FFF2-40B4-BE49-F238E27FC236}">
                <a16:creationId xmlns:a16="http://schemas.microsoft.com/office/drawing/2014/main" id="{AF1F48D4-BBB6-4AF1-A820-11455967D982}"/>
              </a:ext>
            </a:extLst>
          </p:cNvPr>
          <p:cNvGraphicFramePr>
            <a:graphicFrameLocks noGrp="1"/>
          </p:cNvGraphicFramePr>
          <p:nvPr>
            <p:extLst>
              <p:ext uri="{D42A27DB-BD31-4B8C-83A1-F6EECF244321}">
                <p14:modId xmlns:p14="http://schemas.microsoft.com/office/powerpoint/2010/main" val="1180447904"/>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 </a:t>
                      </a:r>
                      <a:r>
                        <a:rPr lang="ar-SA" sz="1600" b="1" dirty="0">
                          <a:solidFill>
                            <a:schemeClr val="tx1"/>
                          </a:solidFill>
                          <a:latin typeface="Sakkal Majalla" panose="02000000000000000000" pitchFamily="2" charset="-78"/>
                          <a:cs typeface="Sakkal Majalla" panose="02000000000000000000" pitchFamily="2" charset="-78"/>
                        </a:rPr>
                        <a:t>وصف</a:t>
                      </a:r>
                      <a:r>
                        <a:rPr lang="ar-SA" sz="1600" b="1" baseline="0" dirty="0">
                          <a:solidFill>
                            <a:schemeClr val="tx1"/>
                          </a:solidFill>
                          <a:latin typeface="Sakkal Majalla" panose="02000000000000000000" pitchFamily="2" charset="-78"/>
                          <a:cs typeface="Sakkal Majalla" panose="02000000000000000000" pitchFamily="2" charset="-78"/>
                        </a:rPr>
                        <a:t> وظيفي</a:t>
                      </a:r>
                      <a:endParaRPr lang="ar-SA" sz="1600" b="1" dirty="0">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FA-J-11</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spTree>
    <p:extLst>
      <p:ext uri="{BB962C8B-B14F-4D97-AF65-F5344CB8AC3E}">
        <p14:creationId xmlns:p14="http://schemas.microsoft.com/office/powerpoint/2010/main" val="276195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جدول 7">
            <a:extLst>
              <a:ext uri="{FF2B5EF4-FFF2-40B4-BE49-F238E27FC236}">
                <a16:creationId xmlns:a16="http://schemas.microsoft.com/office/drawing/2014/main" id="{337C9F65-15D5-44B1-8FE7-48EE65838786}"/>
              </a:ext>
            </a:extLst>
          </p:cNvPr>
          <p:cNvGraphicFramePr>
            <a:graphicFrameLocks noGrp="1"/>
          </p:cNvGraphicFramePr>
          <p:nvPr>
            <p:extLst>
              <p:ext uri="{D42A27DB-BD31-4B8C-83A1-F6EECF244321}">
                <p14:modId xmlns:p14="http://schemas.microsoft.com/office/powerpoint/2010/main" val="2489418801"/>
              </p:ext>
            </p:extLst>
          </p:nvPr>
        </p:nvGraphicFramePr>
        <p:xfrm>
          <a:off x="6487886" y="2046234"/>
          <a:ext cx="3738353" cy="1901651"/>
        </p:xfrm>
        <a:graphic>
          <a:graphicData uri="http://schemas.openxmlformats.org/drawingml/2006/table">
            <a:tbl>
              <a:tblPr firstRow="1" firstCol="1" bandRow="1"/>
              <a:tblGrid>
                <a:gridCol w="2649368">
                  <a:extLst>
                    <a:ext uri="{9D8B030D-6E8A-4147-A177-3AD203B41FA5}">
                      <a16:colId xmlns:a16="http://schemas.microsoft.com/office/drawing/2014/main" val="52233954"/>
                    </a:ext>
                  </a:extLst>
                </a:gridCol>
                <a:gridCol w="1088985">
                  <a:extLst>
                    <a:ext uri="{9D8B030D-6E8A-4147-A177-3AD203B41FA5}">
                      <a16:colId xmlns:a16="http://schemas.microsoft.com/office/drawing/2014/main" val="1947471505"/>
                    </a:ext>
                  </a:extLst>
                </a:gridCol>
              </a:tblGrid>
              <a:tr h="272009">
                <a:tc>
                  <a:txBody>
                    <a:bodyPr/>
                    <a:lstStyle/>
                    <a:p>
                      <a:pPr marL="10160" indent="-6350" algn="ctr" rtl="1">
                        <a:lnSpc>
                          <a:spcPct val="107000"/>
                        </a:lnSpc>
                        <a:spcAft>
                          <a:spcPts val="0"/>
                        </a:spcAft>
                      </a:pPr>
                      <a:r>
                        <a:rPr lang="ar-SA" sz="1200" b="1" dirty="0">
                          <a:solidFill>
                            <a:srgbClr val="4A452A"/>
                          </a:solidFill>
                          <a:effectLst/>
                          <a:latin typeface="Sakkal Majalla" panose="02000000000000000000" pitchFamily="2" charset="-78"/>
                          <a:ea typeface="Sultan normal" pitchFamily="2" charset="-78"/>
                          <a:cs typeface="Sakkal Majalla" panose="02000000000000000000" pitchFamily="2" charset="-78"/>
                        </a:rPr>
                        <a:t>رئيس قسم أوامر الدفع والشيكات</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المسمى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15337812"/>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2692406"/>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مدير 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مسمى مدير 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3709707"/>
                  </a:ext>
                </a:extLst>
              </a:tr>
              <a:tr h="272009">
                <a:tc>
                  <a:txBody>
                    <a:bodyPr/>
                    <a:lstStyle/>
                    <a:p>
                      <a:pPr marL="5715" indent="-6350" algn="ctr" rtl="1">
                        <a:lnSpc>
                          <a:spcPct val="107000"/>
                        </a:lnSpc>
                        <a:spcAft>
                          <a:spcPts val="0"/>
                        </a:spcAft>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مساعد مدير الإدارة لشؤون الحسابات</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الارتباط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652432"/>
                  </a:ext>
                </a:extLst>
              </a:tr>
              <a:tr h="272009">
                <a:tc gridSpan="2">
                  <a:txBody>
                    <a:bodyPr/>
                    <a:lstStyle/>
                    <a:p>
                      <a:pPr marL="444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الهدف التشغيلي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pPr rtl="1"/>
                      <a:endParaRPr lang="ar-SA"/>
                    </a:p>
                  </a:txBody>
                  <a:tcPr/>
                </a:tc>
                <a:extLst>
                  <a:ext uri="{0D108BD9-81ED-4DB2-BD59-A6C34878D82A}">
                    <a16:rowId xmlns:a16="http://schemas.microsoft.com/office/drawing/2014/main" val="2212956714"/>
                  </a:ext>
                </a:extLst>
              </a:tr>
              <a:tr h="541606">
                <a:tc gridSpan="2">
                  <a:txBody>
                    <a:bodyPr/>
                    <a:lstStyle/>
                    <a:p>
                      <a:pPr marL="10160" marR="0" lvl="0" indent="-6350" algn="ctr" defTabSz="914400" rtl="1" eaLnBrk="1" fontAlgn="auto" latinLnBrk="0" hangingPunct="1">
                        <a:lnSpc>
                          <a:spcPct val="107000"/>
                        </a:lnSpc>
                        <a:spcBef>
                          <a:spcPts val="0"/>
                        </a:spcBef>
                        <a:spcAft>
                          <a:spcPts val="0"/>
                        </a:spcAft>
                        <a:buClrTx/>
                        <a:buSzTx/>
                        <a:buFontTx/>
                        <a:buNone/>
                        <a:tabLst/>
                        <a:defRPr/>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إدارة ملف الشيكات ومعالجتها مع الجهات ذات العلاقة</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extLst>
                  <a:ext uri="{0D108BD9-81ED-4DB2-BD59-A6C34878D82A}">
                    <a16:rowId xmlns:a16="http://schemas.microsoft.com/office/drawing/2014/main" val="133750813"/>
                  </a:ext>
                </a:extLst>
              </a:tr>
            </a:tbl>
          </a:graphicData>
        </a:graphic>
      </p:graphicFrame>
      <p:graphicFrame>
        <p:nvGraphicFramePr>
          <p:cNvPr id="9" name="جدول 8">
            <a:extLst>
              <a:ext uri="{FF2B5EF4-FFF2-40B4-BE49-F238E27FC236}">
                <a16:creationId xmlns:a16="http://schemas.microsoft.com/office/drawing/2014/main" id="{5962AA92-F994-48E5-98F2-230015E420F3}"/>
              </a:ext>
            </a:extLst>
          </p:cNvPr>
          <p:cNvGraphicFramePr>
            <a:graphicFrameLocks noGrp="1"/>
          </p:cNvGraphicFramePr>
          <p:nvPr>
            <p:extLst>
              <p:ext uri="{D42A27DB-BD31-4B8C-83A1-F6EECF244321}">
                <p14:modId xmlns:p14="http://schemas.microsoft.com/office/powerpoint/2010/main" val="401093964"/>
              </p:ext>
            </p:extLst>
          </p:nvPr>
        </p:nvGraphicFramePr>
        <p:xfrm>
          <a:off x="6487887" y="4112089"/>
          <a:ext cx="3738354" cy="3014423"/>
        </p:xfrm>
        <a:graphic>
          <a:graphicData uri="http://schemas.openxmlformats.org/drawingml/2006/table">
            <a:tbl>
              <a:tblPr firstRow="1" firstCol="1" bandRow="1"/>
              <a:tblGrid>
                <a:gridCol w="3102875">
                  <a:extLst>
                    <a:ext uri="{9D8B030D-6E8A-4147-A177-3AD203B41FA5}">
                      <a16:colId xmlns:a16="http://schemas.microsoft.com/office/drawing/2014/main" val="740852273"/>
                    </a:ext>
                  </a:extLst>
                </a:gridCol>
                <a:gridCol w="635479">
                  <a:extLst>
                    <a:ext uri="{9D8B030D-6E8A-4147-A177-3AD203B41FA5}">
                      <a16:colId xmlns:a16="http://schemas.microsoft.com/office/drawing/2014/main" val="3662980835"/>
                    </a:ext>
                  </a:extLst>
                </a:gridCol>
              </a:tblGrid>
              <a:tr h="320511">
                <a:tc>
                  <a:txBody>
                    <a:bodyPr/>
                    <a:lstStyle/>
                    <a:p>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ألا يقل عن الشهادة الجامعية في التخصصات ذات الصلة</a:t>
                      </a:r>
                      <a:endParaRPr lang="ar-SA" sz="12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المؤهلات</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8066747"/>
                  </a:ext>
                </a:extLst>
              </a:tr>
              <a:tr h="219501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دورة تدريبية   في:</a:t>
                      </a:r>
                      <a:endPar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استخدام الحاسب الآلي</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اصول المحاسبة الحكومية</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مبادئ المحاسبة المالية</a:t>
                      </a:r>
                    </a:p>
                    <a:p>
                      <a:pPr marL="285750" marR="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القيود المحاسبية الحكومية</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مهارة التعامل مع المستفيدين</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بطاقة الاحتياج</a:t>
                      </a:r>
                      <a:r>
                        <a:rPr lang="ar-SA" sz="1200" b="1" baseline="0" dirty="0">
                          <a:solidFill>
                            <a:srgbClr val="FFFFFF"/>
                          </a:solidFill>
                          <a:effectLst/>
                          <a:latin typeface="Sakkal Majalla" panose="02000000000000000000" pitchFamily="2" charset="-78"/>
                          <a:ea typeface="Sultan bold" pitchFamily="2" charset="-78"/>
                          <a:cs typeface="Sakkal Majalla" panose="02000000000000000000" pitchFamily="2" charset="-78"/>
                        </a:rPr>
                        <a:t> التدريبي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54059056"/>
                  </a:ext>
                </a:extLst>
              </a:tr>
              <a:tr h="249448">
                <a:tc>
                  <a:txBody>
                    <a:bodyPr/>
                    <a:lstStyle/>
                    <a:p>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العربية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اللغة</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68064091"/>
                  </a:ext>
                </a:extLst>
              </a:tr>
              <a:tr h="24944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لا تقل عن 5 سنوات في الاعمال المالية</a:t>
                      </a:r>
                      <a:endParaRPr lang="en-US"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الخبرات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5776845"/>
                  </a:ext>
                </a:extLst>
              </a:tr>
            </a:tbl>
          </a:graphicData>
        </a:graphic>
      </p:graphicFrame>
      <p:graphicFrame>
        <p:nvGraphicFramePr>
          <p:cNvPr id="10" name="جدول 9">
            <a:extLst>
              <a:ext uri="{FF2B5EF4-FFF2-40B4-BE49-F238E27FC236}">
                <a16:creationId xmlns:a16="http://schemas.microsoft.com/office/drawing/2014/main" id="{E0A43193-9E48-408A-911C-E04E3FBDE183}"/>
              </a:ext>
            </a:extLst>
          </p:cNvPr>
          <p:cNvGraphicFramePr>
            <a:graphicFrameLocks noGrp="1"/>
          </p:cNvGraphicFramePr>
          <p:nvPr>
            <p:extLst>
              <p:ext uri="{D42A27DB-BD31-4B8C-83A1-F6EECF244321}">
                <p14:modId xmlns:p14="http://schemas.microsoft.com/office/powerpoint/2010/main" val="3105491816"/>
              </p:ext>
            </p:extLst>
          </p:nvPr>
        </p:nvGraphicFramePr>
        <p:xfrm>
          <a:off x="424341" y="2046234"/>
          <a:ext cx="5932916" cy="5080278"/>
        </p:xfrm>
        <a:graphic>
          <a:graphicData uri="http://schemas.openxmlformats.org/drawingml/2006/table">
            <a:tbl>
              <a:tblPr firstRow="1" firstCol="1" bandRow="1"/>
              <a:tblGrid>
                <a:gridCol w="5932916">
                  <a:extLst>
                    <a:ext uri="{9D8B030D-6E8A-4147-A177-3AD203B41FA5}">
                      <a16:colId xmlns:a16="http://schemas.microsoft.com/office/drawing/2014/main" val="3902841131"/>
                    </a:ext>
                  </a:extLst>
                </a:gridCol>
              </a:tblGrid>
              <a:tr h="246838">
                <a:tc>
                  <a:txBody>
                    <a:bodyPr/>
                    <a:lstStyle/>
                    <a:p>
                      <a:pPr marL="6985" marR="2222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المهام و المسئوليات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50241239"/>
                  </a:ext>
                </a:extLst>
              </a:tr>
              <a:tr h="4833440">
                <a:tc>
                  <a:txBody>
                    <a:bodyPr/>
                    <a:lstStyle/>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kumimoji="0" lang="ar-SA" sz="12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الاشراف على القسم ومتابعة المهام الموكلة من مساعد مدير الإدارة.</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kumimoji="0" lang="ar-SA" sz="12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تدقيق أوامر الدفع ورقيا وعلى منصة اعتماد.</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kumimoji="0" lang="ar-SA" sz="12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متابعة ملاحظات وزارة المالية على أوامر الدفع الصادرة.</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kumimoji="0" lang="ar-SA" sz="12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اصدار طلبات الشيكات الوزارية.</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kumimoji="0" lang="ar-SA" sz="12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متابعة تسليم الشيكات الوزارية للمستفيدين.</a:t>
                      </a:r>
                    </a:p>
                    <a:p>
                      <a:pPr marL="171450" marR="16637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استقبال المراجعين وتوجيههم.</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القيام بأي عمل مسند له في اطار صلاحيات المدير ونطاق عمله.</a:t>
                      </a: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784306"/>
                  </a:ext>
                </a:extLst>
              </a:tr>
            </a:tbl>
          </a:graphicData>
        </a:graphic>
      </p:graphicFrame>
      <p:grpSp>
        <p:nvGrpSpPr>
          <p:cNvPr id="11" name="مجموعة 10">
            <a:extLst>
              <a:ext uri="{FF2B5EF4-FFF2-40B4-BE49-F238E27FC236}">
                <a16:creationId xmlns:a16="http://schemas.microsoft.com/office/drawing/2014/main" id="{A2745F8D-80D1-4535-84C7-52D6EB97A300}"/>
              </a:ext>
            </a:extLst>
          </p:cNvPr>
          <p:cNvGrpSpPr/>
          <p:nvPr/>
        </p:nvGrpSpPr>
        <p:grpSpPr>
          <a:xfrm>
            <a:off x="5889319" y="0"/>
            <a:ext cx="4802494" cy="673100"/>
            <a:chOff x="5889319" y="0"/>
            <a:chExt cx="4802494" cy="673100"/>
          </a:xfrm>
        </p:grpSpPr>
        <p:sp>
          <p:nvSpPr>
            <p:cNvPr id="12" name="Rectangle 70">
              <a:extLst>
                <a:ext uri="{FF2B5EF4-FFF2-40B4-BE49-F238E27FC236}">
                  <a16:creationId xmlns:a16="http://schemas.microsoft.com/office/drawing/2014/main" id="{2934B8A8-63E4-40DE-B1A4-347825588961}"/>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err="1">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الوصوف</a:t>
              </a: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 الوظيفية</a:t>
              </a:r>
            </a:p>
          </p:txBody>
        </p:sp>
        <p:sp>
          <p:nvSpPr>
            <p:cNvPr id="13" name="مستطيل 12">
              <a:extLst>
                <a:ext uri="{FF2B5EF4-FFF2-40B4-BE49-F238E27FC236}">
                  <a16:creationId xmlns:a16="http://schemas.microsoft.com/office/drawing/2014/main" id="{484B5596-1419-4586-854D-7CD5E48482EF}"/>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EA5260D6-9E50-4F3E-93E3-A89F02D13611}"/>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5" name="جدول 14">
            <a:extLst>
              <a:ext uri="{FF2B5EF4-FFF2-40B4-BE49-F238E27FC236}">
                <a16:creationId xmlns:a16="http://schemas.microsoft.com/office/drawing/2014/main" id="{AF1F48D4-BBB6-4AF1-A820-11455967D982}"/>
              </a:ext>
            </a:extLst>
          </p:cNvPr>
          <p:cNvGraphicFramePr>
            <a:graphicFrameLocks noGrp="1"/>
          </p:cNvGraphicFramePr>
          <p:nvPr>
            <p:extLst>
              <p:ext uri="{D42A27DB-BD31-4B8C-83A1-F6EECF244321}">
                <p14:modId xmlns:p14="http://schemas.microsoft.com/office/powerpoint/2010/main" val="2299927009"/>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 </a:t>
                      </a:r>
                      <a:r>
                        <a:rPr lang="ar-SA" sz="1600" b="1" dirty="0">
                          <a:solidFill>
                            <a:schemeClr val="tx1"/>
                          </a:solidFill>
                          <a:latin typeface="Sakkal Majalla" panose="02000000000000000000" pitchFamily="2" charset="-78"/>
                          <a:cs typeface="Sakkal Majalla" panose="02000000000000000000" pitchFamily="2" charset="-78"/>
                        </a:rPr>
                        <a:t>وصف</a:t>
                      </a:r>
                      <a:r>
                        <a:rPr lang="ar-SA" sz="1600" b="1" baseline="0" dirty="0">
                          <a:solidFill>
                            <a:schemeClr val="tx1"/>
                          </a:solidFill>
                          <a:latin typeface="Sakkal Majalla" panose="02000000000000000000" pitchFamily="2" charset="-78"/>
                          <a:cs typeface="Sakkal Majalla" panose="02000000000000000000" pitchFamily="2" charset="-78"/>
                        </a:rPr>
                        <a:t> وظيفي</a:t>
                      </a:r>
                      <a:endParaRPr lang="ar-SA" sz="1600" b="1" dirty="0">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FA-J-12</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spTree>
    <p:extLst>
      <p:ext uri="{BB962C8B-B14F-4D97-AF65-F5344CB8AC3E}">
        <p14:creationId xmlns:p14="http://schemas.microsoft.com/office/powerpoint/2010/main" val="1505552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جدول 7">
            <a:extLst>
              <a:ext uri="{FF2B5EF4-FFF2-40B4-BE49-F238E27FC236}">
                <a16:creationId xmlns:a16="http://schemas.microsoft.com/office/drawing/2014/main" id="{337C9F65-15D5-44B1-8FE7-48EE65838786}"/>
              </a:ext>
            </a:extLst>
          </p:cNvPr>
          <p:cNvGraphicFramePr>
            <a:graphicFrameLocks noGrp="1"/>
          </p:cNvGraphicFramePr>
          <p:nvPr>
            <p:extLst>
              <p:ext uri="{D42A27DB-BD31-4B8C-83A1-F6EECF244321}">
                <p14:modId xmlns:p14="http://schemas.microsoft.com/office/powerpoint/2010/main" val="2512667423"/>
              </p:ext>
            </p:extLst>
          </p:nvPr>
        </p:nvGraphicFramePr>
        <p:xfrm>
          <a:off x="6487886" y="2046234"/>
          <a:ext cx="3738353" cy="1901651"/>
        </p:xfrm>
        <a:graphic>
          <a:graphicData uri="http://schemas.openxmlformats.org/drawingml/2006/table">
            <a:tbl>
              <a:tblPr firstRow="1" firstCol="1" bandRow="1"/>
              <a:tblGrid>
                <a:gridCol w="2649368">
                  <a:extLst>
                    <a:ext uri="{9D8B030D-6E8A-4147-A177-3AD203B41FA5}">
                      <a16:colId xmlns:a16="http://schemas.microsoft.com/office/drawing/2014/main" val="52233954"/>
                    </a:ext>
                  </a:extLst>
                </a:gridCol>
                <a:gridCol w="1088985">
                  <a:extLst>
                    <a:ext uri="{9D8B030D-6E8A-4147-A177-3AD203B41FA5}">
                      <a16:colId xmlns:a16="http://schemas.microsoft.com/office/drawing/2014/main" val="1947471505"/>
                    </a:ext>
                  </a:extLst>
                </a:gridCol>
              </a:tblGrid>
              <a:tr h="272009">
                <a:tc>
                  <a:txBody>
                    <a:bodyPr/>
                    <a:lstStyle/>
                    <a:p>
                      <a:pPr marL="10160" indent="-6350" algn="ctr" rtl="1">
                        <a:lnSpc>
                          <a:spcPct val="107000"/>
                        </a:lnSpc>
                        <a:spcAft>
                          <a:spcPts val="0"/>
                        </a:spcAft>
                      </a:pPr>
                      <a:r>
                        <a:rPr lang="ar-SA" sz="1200" b="1" dirty="0">
                          <a:solidFill>
                            <a:srgbClr val="4A452A"/>
                          </a:solidFill>
                          <a:effectLst/>
                          <a:latin typeface="Sakkal Majalla" panose="02000000000000000000" pitchFamily="2" charset="-78"/>
                          <a:ea typeface="Sultan normal" pitchFamily="2" charset="-78"/>
                          <a:cs typeface="Sakkal Majalla" panose="02000000000000000000" pitchFamily="2" charset="-78"/>
                        </a:rPr>
                        <a:t>موظف قسم أوامر الدفع والشيكات</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المسمى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15337812"/>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2692406"/>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مدير 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مسمى مدير 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3709707"/>
                  </a:ext>
                </a:extLst>
              </a:tr>
              <a:tr h="272009">
                <a:tc>
                  <a:txBody>
                    <a:bodyPr/>
                    <a:lstStyle/>
                    <a:p>
                      <a:pPr marL="5715" indent="-6350" algn="ctr" rtl="1">
                        <a:lnSpc>
                          <a:spcPct val="107000"/>
                        </a:lnSpc>
                        <a:spcAft>
                          <a:spcPts val="0"/>
                        </a:spcAft>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مساعد مدير الإدارة لشؤون الحسابات</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الارتباط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652432"/>
                  </a:ext>
                </a:extLst>
              </a:tr>
              <a:tr h="272009">
                <a:tc gridSpan="2">
                  <a:txBody>
                    <a:bodyPr/>
                    <a:lstStyle/>
                    <a:p>
                      <a:pPr marL="444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الهدف التشغيلي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pPr rtl="1"/>
                      <a:endParaRPr lang="ar-SA"/>
                    </a:p>
                  </a:txBody>
                  <a:tcPr/>
                </a:tc>
                <a:extLst>
                  <a:ext uri="{0D108BD9-81ED-4DB2-BD59-A6C34878D82A}">
                    <a16:rowId xmlns:a16="http://schemas.microsoft.com/office/drawing/2014/main" val="2212956714"/>
                  </a:ext>
                </a:extLst>
              </a:tr>
              <a:tr h="541606">
                <a:tc gridSpan="2">
                  <a:txBody>
                    <a:bodyPr/>
                    <a:lstStyle/>
                    <a:p>
                      <a:pPr marL="10160" marR="0" lvl="0" indent="-6350" algn="ctr" defTabSz="914400" rtl="1" eaLnBrk="1" fontAlgn="auto" latinLnBrk="0" hangingPunct="1">
                        <a:lnSpc>
                          <a:spcPct val="107000"/>
                        </a:lnSpc>
                        <a:spcBef>
                          <a:spcPts val="0"/>
                        </a:spcBef>
                        <a:spcAft>
                          <a:spcPts val="0"/>
                        </a:spcAft>
                        <a:buClrTx/>
                        <a:buSzTx/>
                        <a:buFontTx/>
                        <a:buNone/>
                        <a:tabLst/>
                        <a:defRPr/>
                      </a:pPr>
                      <a:r>
                        <a:rPr lang="ar-SA" sz="1200" b="1" dirty="0">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معالجة الشيكات</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extLst>
                  <a:ext uri="{0D108BD9-81ED-4DB2-BD59-A6C34878D82A}">
                    <a16:rowId xmlns:a16="http://schemas.microsoft.com/office/drawing/2014/main" val="133750813"/>
                  </a:ext>
                </a:extLst>
              </a:tr>
            </a:tbl>
          </a:graphicData>
        </a:graphic>
      </p:graphicFrame>
      <p:graphicFrame>
        <p:nvGraphicFramePr>
          <p:cNvPr id="9" name="جدول 8">
            <a:extLst>
              <a:ext uri="{FF2B5EF4-FFF2-40B4-BE49-F238E27FC236}">
                <a16:creationId xmlns:a16="http://schemas.microsoft.com/office/drawing/2014/main" id="{5962AA92-F994-48E5-98F2-230015E420F3}"/>
              </a:ext>
            </a:extLst>
          </p:cNvPr>
          <p:cNvGraphicFramePr>
            <a:graphicFrameLocks noGrp="1"/>
          </p:cNvGraphicFramePr>
          <p:nvPr>
            <p:extLst>
              <p:ext uri="{D42A27DB-BD31-4B8C-83A1-F6EECF244321}">
                <p14:modId xmlns:p14="http://schemas.microsoft.com/office/powerpoint/2010/main" val="2629338224"/>
              </p:ext>
            </p:extLst>
          </p:nvPr>
        </p:nvGraphicFramePr>
        <p:xfrm>
          <a:off x="6487887" y="4112089"/>
          <a:ext cx="3738354" cy="3014423"/>
        </p:xfrm>
        <a:graphic>
          <a:graphicData uri="http://schemas.openxmlformats.org/drawingml/2006/table">
            <a:tbl>
              <a:tblPr firstRow="1" firstCol="1" bandRow="1"/>
              <a:tblGrid>
                <a:gridCol w="3102875">
                  <a:extLst>
                    <a:ext uri="{9D8B030D-6E8A-4147-A177-3AD203B41FA5}">
                      <a16:colId xmlns:a16="http://schemas.microsoft.com/office/drawing/2014/main" val="740852273"/>
                    </a:ext>
                  </a:extLst>
                </a:gridCol>
                <a:gridCol w="635479">
                  <a:extLst>
                    <a:ext uri="{9D8B030D-6E8A-4147-A177-3AD203B41FA5}">
                      <a16:colId xmlns:a16="http://schemas.microsoft.com/office/drawing/2014/main" val="3662980835"/>
                    </a:ext>
                  </a:extLst>
                </a:gridCol>
              </a:tblGrid>
              <a:tr h="320511">
                <a:tc>
                  <a:txBody>
                    <a:bodyPr/>
                    <a:lstStyle/>
                    <a:p>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ألا يقل عن الشهادة الجامعية في التخصصات ذات الصلة</a:t>
                      </a:r>
                      <a:endParaRPr lang="ar-SA" sz="12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المؤهلات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8066747"/>
                  </a:ext>
                </a:extLst>
              </a:tr>
              <a:tr h="219501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دورة تدريبية   في:</a:t>
                      </a:r>
                      <a:endParaRPr lang="ar-SA" sz="1200" b="1"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استخدام الحاسب الآلي</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اصول المحاسبة الحكومية</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مبادئ المحاسبة المالية</a:t>
                      </a:r>
                    </a:p>
                    <a:p>
                      <a:pPr marL="285750" indent="-285750">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مهارة التعامل مع المستفيدين</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بطاقة الاحتياج</a:t>
                      </a:r>
                      <a:r>
                        <a:rPr lang="ar-SA" sz="1200" b="1" baseline="0" dirty="0">
                          <a:solidFill>
                            <a:srgbClr val="FFFFFF"/>
                          </a:solidFill>
                          <a:effectLst/>
                          <a:latin typeface="Sakkal Majalla" panose="02000000000000000000" pitchFamily="2" charset="-78"/>
                          <a:ea typeface="Sultan bold" pitchFamily="2" charset="-78"/>
                          <a:cs typeface="Sakkal Majalla" panose="02000000000000000000" pitchFamily="2" charset="-78"/>
                        </a:rPr>
                        <a:t> التدريبي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54059056"/>
                  </a:ext>
                </a:extLst>
              </a:tr>
              <a:tr h="249448">
                <a:tc>
                  <a:txBody>
                    <a:bodyPr/>
                    <a:lstStyle/>
                    <a:p>
                      <a:r>
                        <a:rPr lang="ar-SA" sz="1200" dirty="0"/>
                        <a:t>العربية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اللغة</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68064091"/>
                  </a:ext>
                </a:extLst>
              </a:tr>
              <a:tr h="249448">
                <a:tc>
                  <a:txBody>
                    <a:bodyPr/>
                    <a:lstStyle/>
                    <a:p>
                      <a:r>
                        <a:rPr lang="ar-SA" sz="1200" dirty="0"/>
                        <a:t>بدون</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الخبرات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5776845"/>
                  </a:ext>
                </a:extLst>
              </a:tr>
            </a:tbl>
          </a:graphicData>
        </a:graphic>
      </p:graphicFrame>
      <p:graphicFrame>
        <p:nvGraphicFramePr>
          <p:cNvPr id="10" name="جدول 9">
            <a:extLst>
              <a:ext uri="{FF2B5EF4-FFF2-40B4-BE49-F238E27FC236}">
                <a16:creationId xmlns:a16="http://schemas.microsoft.com/office/drawing/2014/main" id="{E0A43193-9E48-408A-911C-E04E3FBDE183}"/>
              </a:ext>
            </a:extLst>
          </p:cNvPr>
          <p:cNvGraphicFramePr>
            <a:graphicFrameLocks noGrp="1"/>
          </p:cNvGraphicFramePr>
          <p:nvPr>
            <p:extLst>
              <p:ext uri="{D42A27DB-BD31-4B8C-83A1-F6EECF244321}">
                <p14:modId xmlns:p14="http://schemas.microsoft.com/office/powerpoint/2010/main" val="3828113561"/>
              </p:ext>
            </p:extLst>
          </p:nvPr>
        </p:nvGraphicFramePr>
        <p:xfrm>
          <a:off x="424341" y="2046234"/>
          <a:ext cx="5932916" cy="5080278"/>
        </p:xfrm>
        <a:graphic>
          <a:graphicData uri="http://schemas.openxmlformats.org/drawingml/2006/table">
            <a:tbl>
              <a:tblPr firstRow="1" firstCol="1" bandRow="1"/>
              <a:tblGrid>
                <a:gridCol w="5932916">
                  <a:extLst>
                    <a:ext uri="{9D8B030D-6E8A-4147-A177-3AD203B41FA5}">
                      <a16:colId xmlns:a16="http://schemas.microsoft.com/office/drawing/2014/main" val="3902841131"/>
                    </a:ext>
                  </a:extLst>
                </a:gridCol>
              </a:tblGrid>
              <a:tr h="246838">
                <a:tc>
                  <a:txBody>
                    <a:bodyPr/>
                    <a:lstStyle/>
                    <a:p>
                      <a:pPr marL="6985" marR="2222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المهام و المسئوليات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50241239"/>
                  </a:ext>
                </a:extLst>
              </a:tr>
              <a:tr h="4833440">
                <a:tc>
                  <a:txBody>
                    <a:bodyPr/>
                    <a:lstStyle/>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اصدار أوامر الدفع.</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رفع أوامر الدفع على منصة اعتماد.</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ارسال المعاملات المنتهية الى القسم النسوي.</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القيام بأي عمل مسند له في اطار صلاحيات المدير ونطاق عمله.</a:t>
                      </a: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784306"/>
                  </a:ext>
                </a:extLst>
              </a:tr>
            </a:tbl>
          </a:graphicData>
        </a:graphic>
      </p:graphicFrame>
      <p:grpSp>
        <p:nvGrpSpPr>
          <p:cNvPr id="11" name="مجموعة 10">
            <a:extLst>
              <a:ext uri="{FF2B5EF4-FFF2-40B4-BE49-F238E27FC236}">
                <a16:creationId xmlns:a16="http://schemas.microsoft.com/office/drawing/2014/main" id="{A2745F8D-80D1-4535-84C7-52D6EB97A300}"/>
              </a:ext>
            </a:extLst>
          </p:cNvPr>
          <p:cNvGrpSpPr/>
          <p:nvPr/>
        </p:nvGrpSpPr>
        <p:grpSpPr>
          <a:xfrm>
            <a:off x="5889319" y="0"/>
            <a:ext cx="4802494" cy="673100"/>
            <a:chOff x="5889319" y="0"/>
            <a:chExt cx="4802494" cy="673100"/>
          </a:xfrm>
        </p:grpSpPr>
        <p:sp>
          <p:nvSpPr>
            <p:cNvPr id="12" name="Rectangle 70">
              <a:extLst>
                <a:ext uri="{FF2B5EF4-FFF2-40B4-BE49-F238E27FC236}">
                  <a16:creationId xmlns:a16="http://schemas.microsoft.com/office/drawing/2014/main" id="{2934B8A8-63E4-40DE-B1A4-347825588961}"/>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err="1">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الوصوف</a:t>
              </a: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 الوظيفية</a:t>
              </a:r>
            </a:p>
          </p:txBody>
        </p:sp>
        <p:sp>
          <p:nvSpPr>
            <p:cNvPr id="13" name="مستطيل 12">
              <a:extLst>
                <a:ext uri="{FF2B5EF4-FFF2-40B4-BE49-F238E27FC236}">
                  <a16:creationId xmlns:a16="http://schemas.microsoft.com/office/drawing/2014/main" id="{484B5596-1419-4586-854D-7CD5E48482EF}"/>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EA5260D6-9E50-4F3E-93E3-A89F02D13611}"/>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5" name="جدول 14">
            <a:extLst>
              <a:ext uri="{FF2B5EF4-FFF2-40B4-BE49-F238E27FC236}">
                <a16:creationId xmlns:a16="http://schemas.microsoft.com/office/drawing/2014/main" id="{AF1F48D4-BBB6-4AF1-A820-11455967D982}"/>
              </a:ext>
            </a:extLst>
          </p:cNvPr>
          <p:cNvGraphicFramePr>
            <a:graphicFrameLocks noGrp="1"/>
          </p:cNvGraphicFramePr>
          <p:nvPr>
            <p:extLst>
              <p:ext uri="{D42A27DB-BD31-4B8C-83A1-F6EECF244321}">
                <p14:modId xmlns:p14="http://schemas.microsoft.com/office/powerpoint/2010/main" val="2965104605"/>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 </a:t>
                      </a:r>
                      <a:r>
                        <a:rPr lang="ar-SA" sz="1600" b="1" dirty="0">
                          <a:solidFill>
                            <a:schemeClr val="tx1"/>
                          </a:solidFill>
                          <a:latin typeface="Sakkal Majalla" panose="02000000000000000000" pitchFamily="2" charset="-78"/>
                          <a:cs typeface="Sakkal Majalla" panose="02000000000000000000" pitchFamily="2" charset="-78"/>
                        </a:rPr>
                        <a:t>وصف</a:t>
                      </a:r>
                      <a:r>
                        <a:rPr lang="ar-SA" sz="1600" b="1" baseline="0" dirty="0">
                          <a:solidFill>
                            <a:schemeClr val="tx1"/>
                          </a:solidFill>
                          <a:latin typeface="Sakkal Majalla" panose="02000000000000000000" pitchFamily="2" charset="-78"/>
                          <a:cs typeface="Sakkal Majalla" panose="02000000000000000000" pitchFamily="2" charset="-78"/>
                        </a:rPr>
                        <a:t> وظيفي</a:t>
                      </a:r>
                      <a:endParaRPr lang="ar-SA" sz="1600" b="1" dirty="0">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FA-J-13</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spTree>
    <p:extLst>
      <p:ext uri="{BB962C8B-B14F-4D97-AF65-F5344CB8AC3E}">
        <p14:creationId xmlns:p14="http://schemas.microsoft.com/office/powerpoint/2010/main" val="51864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جدول 7">
            <a:extLst>
              <a:ext uri="{FF2B5EF4-FFF2-40B4-BE49-F238E27FC236}">
                <a16:creationId xmlns:a16="http://schemas.microsoft.com/office/drawing/2014/main" id="{337C9F65-15D5-44B1-8FE7-48EE65838786}"/>
              </a:ext>
            </a:extLst>
          </p:cNvPr>
          <p:cNvGraphicFramePr>
            <a:graphicFrameLocks noGrp="1"/>
          </p:cNvGraphicFramePr>
          <p:nvPr>
            <p:extLst>
              <p:ext uri="{D42A27DB-BD31-4B8C-83A1-F6EECF244321}">
                <p14:modId xmlns:p14="http://schemas.microsoft.com/office/powerpoint/2010/main" val="2940684077"/>
              </p:ext>
            </p:extLst>
          </p:nvPr>
        </p:nvGraphicFramePr>
        <p:xfrm>
          <a:off x="6487886" y="2046234"/>
          <a:ext cx="3738353" cy="1901651"/>
        </p:xfrm>
        <a:graphic>
          <a:graphicData uri="http://schemas.openxmlformats.org/drawingml/2006/table">
            <a:tbl>
              <a:tblPr firstRow="1" firstCol="1" bandRow="1"/>
              <a:tblGrid>
                <a:gridCol w="2649368">
                  <a:extLst>
                    <a:ext uri="{9D8B030D-6E8A-4147-A177-3AD203B41FA5}">
                      <a16:colId xmlns:a16="http://schemas.microsoft.com/office/drawing/2014/main" val="52233954"/>
                    </a:ext>
                  </a:extLst>
                </a:gridCol>
                <a:gridCol w="1088985">
                  <a:extLst>
                    <a:ext uri="{9D8B030D-6E8A-4147-A177-3AD203B41FA5}">
                      <a16:colId xmlns:a16="http://schemas.microsoft.com/office/drawing/2014/main" val="1947471505"/>
                    </a:ext>
                  </a:extLst>
                </a:gridCol>
              </a:tblGrid>
              <a:tr h="27200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333333"/>
                          </a:solidFill>
                          <a:latin typeface="Sakkal Majalla" panose="02000000000000000000" pitchFamily="2" charset="-78"/>
                          <a:ea typeface="+mn-ea"/>
                          <a:cs typeface="Sakkal Majalla" panose="02000000000000000000" pitchFamily="2" charset="-78"/>
                        </a:rPr>
                        <a:t>رئيس وحدة الارشيف</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المسمى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15337812"/>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2692406"/>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مدير 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مسمى مدير 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3709707"/>
                  </a:ext>
                </a:extLst>
              </a:tr>
              <a:tr h="272009">
                <a:tc>
                  <a:txBody>
                    <a:bodyPr/>
                    <a:lstStyle/>
                    <a:p>
                      <a:pPr algn="ctr"/>
                      <a:r>
                        <a:rPr lang="ar-SA" sz="1200" b="1" kern="1200" dirty="0">
                          <a:solidFill>
                            <a:srgbClr val="333333"/>
                          </a:solidFill>
                          <a:latin typeface="Sakkal Majalla" panose="02000000000000000000" pitchFamily="2" charset="-78"/>
                          <a:ea typeface="+mn-ea"/>
                          <a:cs typeface="Sakkal Majalla" panose="02000000000000000000" pitchFamily="2" charset="-78"/>
                        </a:rPr>
                        <a:t>مساعدة مدير الإدارة شطر الطالبات</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الارتباط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652432"/>
                  </a:ext>
                </a:extLst>
              </a:tr>
              <a:tr h="272009">
                <a:tc gridSpan="2">
                  <a:txBody>
                    <a:bodyPr/>
                    <a:lstStyle/>
                    <a:p>
                      <a:pPr marL="444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الهدف التشغيلي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pPr rtl="1"/>
                      <a:endParaRPr lang="ar-SA"/>
                    </a:p>
                  </a:txBody>
                  <a:tcPr/>
                </a:tc>
                <a:extLst>
                  <a:ext uri="{0D108BD9-81ED-4DB2-BD59-A6C34878D82A}">
                    <a16:rowId xmlns:a16="http://schemas.microsoft.com/office/drawing/2014/main" val="2212956714"/>
                  </a:ext>
                </a:extLst>
              </a:tr>
              <a:tr h="541606">
                <a:tc gridSpan="2">
                  <a:txBody>
                    <a:bodyPr/>
                    <a:lstStyle/>
                    <a:p>
                      <a:pPr marL="12065" marR="0" lvl="0" indent="-6350" algn="ctr" defTabSz="914400" rtl="1" eaLnBrk="1" fontAlgn="auto" latinLnBrk="0" hangingPunct="1">
                        <a:lnSpc>
                          <a:spcPct val="107000"/>
                        </a:lnSpc>
                        <a:spcBef>
                          <a:spcPts val="0"/>
                        </a:spcBef>
                        <a:spcAft>
                          <a:spcPts val="0"/>
                        </a:spcAft>
                        <a:buClrTx/>
                        <a:buSzTx/>
                        <a:buFontTx/>
                        <a:buNone/>
                        <a:tabLst/>
                        <a:defRPr/>
                      </a:pPr>
                      <a:r>
                        <a:rPr lang="ar-SA" sz="1200" b="1" kern="1200" dirty="0">
                          <a:solidFill>
                            <a:srgbClr val="333333"/>
                          </a:solidFill>
                          <a:latin typeface="Sakkal Majalla" panose="02000000000000000000" pitchFamily="2" charset="-78"/>
                          <a:ea typeface="+mn-ea"/>
                          <a:cs typeface="Sakkal Majalla" panose="02000000000000000000" pitchFamily="2" charset="-78"/>
                        </a:rPr>
                        <a:t>إدارة ملف أرشفة</a:t>
                      </a:r>
                      <a:r>
                        <a:rPr lang="ar-SA" sz="1200" b="1" kern="1200" baseline="0" dirty="0">
                          <a:solidFill>
                            <a:srgbClr val="333333"/>
                          </a:solidFill>
                          <a:latin typeface="Sakkal Majalla" panose="02000000000000000000" pitchFamily="2" charset="-78"/>
                          <a:ea typeface="+mn-ea"/>
                          <a:cs typeface="Sakkal Majalla" panose="02000000000000000000" pitchFamily="2" charset="-78"/>
                        </a:rPr>
                        <a:t> المعاملات وتكشيفها</a:t>
                      </a:r>
                      <a:endParaRPr lang="ar-SA" sz="1200" b="1" kern="1200" dirty="0">
                        <a:solidFill>
                          <a:srgbClr val="333333"/>
                        </a:solidFill>
                        <a:latin typeface="Sakkal Majalla" panose="02000000000000000000" pitchFamily="2" charset="-78"/>
                        <a:ea typeface="+mn-ea"/>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extLst>
                  <a:ext uri="{0D108BD9-81ED-4DB2-BD59-A6C34878D82A}">
                    <a16:rowId xmlns:a16="http://schemas.microsoft.com/office/drawing/2014/main" val="133750813"/>
                  </a:ext>
                </a:extLst>
              </a:tr>
            </a:tbl>
          </a:graphicData>
        </a:graphic>
      </p:graphicFrame>
      <p:graphicFrame>
        <p:nvGraphicFramePr>
          <p:cNvPr id="9" name="جدول 8">
            <a:extLst>
              <a:ext uri="{FF2B5EF4-FFF2-40B4-BE49-F238E27FC236}">
                <a16:creationId xmlns:a16="http://schemas.microsoft.com/office/drawing/2014/main" id="{5962AA92-F994-48E5-98F2-230015E420F3}"/>
              </a:ext>
            </a:extLst>
          </p:cNvPr>
          <p:cNvGraphicFramePr>
            <a:graphicFrameLocks noGrp="1"/>
          </p:cNvGraphicFramePr>
          <p:nvPr>
            <p:extLst>
              <p:ext uri="{D42A27DB-BD31-4B8C-83A1-F6EECF244321}">
                <p14:modId xmlns:p14="http://schemas.microsoft.com/office/powerpoint/2010/main" val="4160172168"/>
              </p:ext>
            </p:extLst>
          </p:nvPr>
        </p:nvGraphicFramePr>
        <p:xfrm>
          <a:off x="6487887" y="4112089"/>
          <a:ext cx="3738354" cy="3014423"/>
        </p:xfrm>
        <a:graphic>
          <a:graphicData uri="http://schemas.openxmlformats.org/drawingml/2006/table">
            <a:tbl>
              <a:tblPr firstRow="1" firstCol="1" bandRow="1"/>
              <a:tblGrid>
                <a:gridCol w="3102875">
                  <a:extLst>
                    <a:ext uri="{9D8B030D-6E8A-4147-A177-3AD203B41FA5}">
                      <a16:colId xmlns:a16="http://schemas.microsoft.com/office/drawing/2014/main" val="740852273"/>
                    </a:ext>
                  </a:extLst>
                </a:gridCol>
                <a:gridCol w="635479">
                  <a:extLst>
                    <a:ext uri="{9D8B030D-6E8A-4147-A177-3AD203B41FA5}">
                      <a16:colId xmlns:a16="http://schemas.microsoft.com/office/drawing/2014/main" val="3662980835"/>
                    </a:ext>
                  </a:extLst>
                </a:gridCol>
              </a:tblGrid>
              <a:tr h="320511">
                <a:tc>
                  <a:txBody>
                    <a:bodyPr/>
                    <a:lstStyle/>
                    <a:p>
                      <a:pPr marL="0" lvl="1" indent="0" defTabSz="222250">
                        <a:lnSpc>
                          <a:spcPct val="100000"/>
                        </a:lnSpc>
                        <a:spcBef>
                          <a:spcPct val="0"/>
                        </a:spcBef>
                        <a:spcAft>
                          <a:spcPct val="15000"/>
                        </a:spcAft>
                        <a:buFontTx/>
                        <a:buNone/>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ألا يقل عن الشهادة الثانوية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المؤهلات</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8066747"/>
                  </a:ext>
                </a:extLst>
              </a:tr>
              <a:tr h="2195016">
                <a:tc>
                  <a:txBody>
                    <a:bodyPr/>
                    <a:lstStyle/>
                    <a:p>
                      <a:pPr marL="6985" marR="0" lvl="0" indent="-6350" algn="r" defTabSz="914400" rtl="1" eaLnBrk="1" fontAlgn="auto" latinLnBrk="0" hangingPunct="1">
                        <a:lnSpc>
                          <a:spcPct val="100000"/>
                        </a:lnSpc>
                        <a:spcBef>
                          <a:spcPts val="0"/>
                        </a:spcBef>
                        <a:spcAft>
                          <a:spcPts val="0"/>
                        </a:spcAft>
                        <a:buClrTx/>
                        <a:buSzTx/>
                        <a:buFontTx/>
                        <a:buNone/>
                        <a:tabLst/>
                        <a:defRPr/>
                      </a:pPr>
                      <a:r>
                        <a:rPr lang="ar-SA" sz="1200" b="1" kern="1200" noProof="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دورة تدريبية   في:</a:t>
                      </a:r>
                    </a:p>
                    <a:p>
                      <a:pPr marL="286385" indent="-285750" algn="r" rtl="1">
                        <a:lnSpc>
                          <a:spcPct val="100000"/>
                        </a:lnSpc>
                        <a:spcAft>
                          <a:spcPts val="0"/>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 استخدام الحاسب الالي.</a:t>
                      </a:r>
                    </a:p>
                    <a:p>
                      <a:pPr marL="286385" indent="-285750" algn="r" rtl="1">
                        <a:lnSpc>
                          <a:spcPct val="100000"/>
                        </a:lnSpc>
                        <a:spcAft>
                          <a:spcPts val="0"/>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مهارة فهرسة المعاملات.</a:t>
                      </a:r>
                    </a:p>
                    <a:p>
                      <a:pPr marL="286385" indent="-285750" algn="r" rtl="1">
                        <a:lnSpc>
                          <a:spcPct val="100000"/>
                        </a:lnSpc>
                        <a:spcAft>
                          <a:spcPts val="0"/>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الارشفة الالكترونية.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بطاقة الاحتياج</a:t>
                      </a:r>
                      <a:r>
                        <a:rPr lang="ar-SA" sz="1200" b="1" baseline="0" dirty="0">
                          <a:solidFill>
                            <a:srgbClr val="FFFFFF"/>
                          </a:solidFill>
                          <a:effectLst/>
                          <a:latin typeface="Sakkal Majalla" panose="02000000000000000000" pitchFamily="2" charset="-78"/>
                          <a:ea typeface="Sultan bold" pitchFamily="2" charset="-78"/>
                          <a:cs typeface="Sakkal Majalla" panose="02000000000000000000" pitchFamily="2" charset="-78"/>
                        </a:rPr>
                        <a:t> التدريبي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54059056"/>
                  </a:ext>
                </a:extLst>
              </a:tr>
              <a:tr h="249448">
                <a:tc>
                  <a:txBody>
                    <a:bodyPr/>
                    <a:lstStyle/>
                    <a:p>
                      <a:pPr marL="2540" indent="-6350" algn="r" rtl="1">
                        <a:lnSpc>
                          <a:spcPct val="107000"/>
                        </a:lnSpc>
                        <a:spcAft>
                          <a:spcPts val="0"/>
                        </a:spcAft>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العربية </a:t>
                      </a:r>
                      <a:endParaRPr lang="en-US"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اللغة</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68064091"/>
                  </a:ext>
                </a:extLst>
              </a:tr>
              <a:tr h="24944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لا تقل عن 3 سنوات في الاعمال الادارية</a:t>
                      </a:r>
                      <a:endParaRPr lang="en-US"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الخبرات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5776845"/>
                  </a:ext>
                </a:extLst>
              </a:tr>
            </a:tbl>
          </a:graphicData>
        </a:graphic>
      </p:graphicFrame>
      <p:graphicFrame>
        <p:nvGraphicFramePr>
          <p:cNvPr id="10" name="جدول 9">
            <a:extLst>
              <a:ext uri="{FF2B5EF4-FFF2-40B4-BE49-F238E27FC236}">
                <a16:creationId xmlns:a16="http://schemas.microsoft.com/office/drawing/2014/main" id="{E0A43193-9E48-408A-911C-E04E3FBDE183}"/>
              </a:ext>
            </a:extLst>
          </p:cNvPr>
          <p:cNvGraphicFramePr>
            <a:graphicFrameLocks noGrp="1"/>
          </p:cNvGraphicFramePr>
          <p:nvPr>
            <p:extLst>
              <p:ext uri="{D42A27DB-BD31-4B8C-83A1-F6EECF244321}">
                <p14:modId xmlns:p14="http://schemas.microsoft.com/office/powerpoint/2010/main" val="3231006693"/>
              </p:ext>
            </p:extLst>
          </p:nvPr>
        </p:nvGraphicFramePr>
        <p:xfrm>
          <a:off x="424341" y="2046234"/>
          <a:ext cx="5932916" cy="5080278"/>
        </p:xfrm>
        <a:graphic>
          <a:graphicData uri="http://schemas.openxmlformats.org/drawingml/2006/table">
            <a:tbl>
              <a:tblPr firstRow="1" firstCol="1" bandRow="1"/>
              <a:tblGrid>
                <a:gridCol w="5932916">
                  <a:extLst>
                    <a:ext uri="{9D8B030D-6E8A-4147-A177-3AD203B41FA5}">
                      <a16:colId xmlns:a16="http://schemas.microsoft.com/office/drawing/2014/main" val="3902841131"/>
                    </a:ext>
                  </a:extLst>
                </a:gridCol>
              </a:tblGrid>
              <a:tr h="246838">
                <a:tc>
                  <a:txBody>
                    <a:bodyPr/>
                    <a:lstStyle/>
                    <a:p>
                      <a:pPr marL="6985" marR="2222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المهام و المسئوليات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50241239"/>
                  </a:ext>
                </a:extLst>
              </a:tr>
              <a:tr h="4833440">
                <a:tc>
                  <a:txBody>
                    <a:bodyPr/>
                    <a:lstStyle/>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kumimoji="0" lang="ar-SA" sz="12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الاشراف على الوحدة ومتابعة المهام الموكلة من رئيس القسم.</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التأكد </a:t>
                      </a:r>
                      <a:r>
                        <a:rPr kumimoji="0" lang="ar-SA" sz="12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من استلام المعاملات من ديوان المحاسبة العام.</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الاشراف على فرز المعاملات وترتيبها .</a:t>
                      </a:r>
                    </a:p>
                    <a:p>
                      <a:pPr marL="171450" marR="166370" indent="-171450" algn="just" rtl="1">
                        <a:lnSpc>
                          <a:spcPct val="145000"/>
                        </a:lnSpc>
                        <a:spcAft>
                          <a:spcPts val="5"/>
                        </a:spcAft>
                        <a:buFont typeface="Arial" panose="020B0604020202020204" pitchFamily="34" charset="0"/>
                        <a:buChar char="•"/>
                      </a:pP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تزويد موظفي الإدارة بالمعاملات </a:t>
                      </a:r>
                      <a:r>
                        <a:rPr kumimoji="0" lang="ar-SA" sz="1200" b="1" i="0" u="none" strike="noStrike" kern="1200" cap="none" spc="0" normalizeH="0" baseline="0" dirty="0" err="1">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المؤرشفة</a:t>
                      </a:r>
                      <a:r>
                        <a:rPr kumimoji="0" lang="ar-SA" sz="1200" b="1" i="0" u="none" strike="noStrike" kern="1200" cap="none" spc="0" normalizeH="0" baseline="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 في حال طلبها.</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القيام بأي عمل مسند له في اطار صلاحيات المدير ونطاق عمله.</a:t>
                      </a: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784306"/>
                  </a:ext>
                </a:extLst>
              </a:tr>
            </a:tbl>
          </a:graphicData>
        </a:graphic>
      </p:graphicFrame>
      <p:grpSp>
        <p:nvGrpSpPr>
          <p:cNvPr id="11" name="مجموعة 10">
            <a:extLst>
              <a:ext uri="{FF2B5EF4-FFF2-40B4-BE49-F238E27FC236}">
                <a16:creationId xmlns:a16="http://schemas.microsoft.com/office/drawing/2014/main" id="{A2745F8D-80D1-4535-84C7-52D6EB97A300}"/>
              </a:ext>
            </a:extLst>
          </p:cNvPr>
          <p:cNvGrpSpPr/>
          <p:nvPr/>
        </p:nvGrpSpPr>
        <p:grpSpPr>
          <a:xfrm>
            <a:off x="5889319" y="0"/>
            <a:ext cx="4802494" cy="673100"/>
            <a:chOff x="5889319" y="0"/>
            <a:chExt cx="4802494" cy="673100"/>
          </a:xfrm>
        </p:grpSpPr>
        <p:sp>
          <p:nvSpPr>
            <p:cNvPr id="12" name="Rectangle 70">
              <a:extLst>
                <a:ext uri="{FF2B5EF4-FFF2-40B4-BE49-F238E27FC236}">
                  <a16:creationId xmlns:a16="http://schemas.microsoft.com/office/drawing/2014/main" id="{2934B8A8-63E4-40DE-B1A4-347825588961}"/>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err="1">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الوصوف</a:t>
              </a: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 الوظيفية</a:t>
              </a:r>
            </a:p>
          </p:txBody>
        </p:sp>
        <p:sp>
          <p:nvSpPr>
            <p:cNvPr id="13" name="مستطيل 12">
              <a:extLst>
                <a:ext uri="{FF2B5EF4-FFF2-40B4-BE49-F238E27FC236}">
                  <a16:creationId xmlns:a16="http://schemas.microsoft.com/office/drawing/2014/main" id="{484B5596-1419-4586-854D-7CD5E48482EF}"/>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EA5260D6-9E50-4F3E-93E3-A89F02D13611}"/>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5" name="جدول 14">
            <a:extLst>
              <a:ext uri="{FF2B5EF4-FFF2-40B4-BE49-F238E27FC236}">
                <a16:creationId xmlns:a16="http://schemas.microsoft.com/office/drawing/2014/main" id="{AF1F48D4-BBB6-4AF1-A820-11455967D982}"/>
              </a:ext>
            </a:extLst>
          </p:cNvPr>
          <p:cNvGraphicFramePr>
            <a:graphicFrameLocks noGrp="1"/>
          </p:cNvGraphicFramePr>
          <p:nvPr>
            <p:extLst>
              <p:ext uri="{D42A27DB-BD31-4B8C-83A1-F6EECF244321}">
                <p14:modId xmlns:p14="http://schemas.microsoft.com/office/powerpoint/2010/main" val="3448462556"/>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 </a:t>
                      </a:r>
                      <a:r>
                        <a:rPr lang="ar-SA" sz="1600" b="1" dirty="0">
                          <a:solidFill>
                            <a:schemeClr val="tx1"/>
                          </a:solidFill>
                          <a:latin typeface="Sakkal Majalla" panose="02000000000000000000" pitchFamily="2" charset="-78"/>
                          <a:cs typeface="Sakkal Majalla" panose="02000000000000000000" pitchFamily="2" charset="-78"/>
                        </a:rPr>
                        <a:t>وصف</a:t>
                      </a:r>
                      <a:r>
                        <a:rPr lang="ar-SA" sz="1600" b="1" baseline="0" dirty="0">
                          <a:solidFill>
                            <a:schemeClr val="tx1"/>
                          </a:solidFill>
                          <a:latin typeface="Sakkal Majalla" panose="02000000000000000000" pitchFamily="2" charset="-78"/>
                          <a:cs typeface="Sakkal Majalla" panose="02000000000000000000" pitchFamily="2" charset="-78"/>
                        </a:rPr>
                        <a:t> وظيفي</a:t>
                      </a:r>
                      <a:endParaRPr lang="ar-SA" sz="1600" b="1" dirty="0">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FA-J-14</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spTree>
    <p:extLst>
      <p:ext uri="{BB962C8B-B14F-4D97-AF65-F5344CB8AC3E}">
        <p14:creationId xmlns:p14="http://schemas.microsoft.com/office/powerpoint/2010/main" val="2362729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جدول 7">
            <a:extLst>
              <a:ext uri="{FF2B5EF4-FFF2-40B4-BE49-F238E27FC236}">
                <a16:creationId xmlns:a16="http://schemas.microsoft.com/office/drawing/2014/main" id="{337C9F65-15D5-44B1-8FE7-48EE65838786}"/>
              </a:ext>
            </a:extLst>
          </p:cNvPr>
          <p:cNvGraphicFramePr>
            <a:graphicFrameLocks noGrp="1"/>
          </p:cNvGraphicFramePr>
          <p:nvPr>
            <p:extLst>
              <p:ext uri="{D42A27DB-BD31-4B8C-83A1-F6EECF244321}">
                <p14:modId xmlns:p14="http://schemas.microsoft.com/office/powerpoint/2010/main" val="3807798773"/>
              </p:ext>
            </p:extLst>
          </p:nvPr>
        </p:nvGraphicFramePr>
        <p:xfrm>
          <a:off x="6487886" y="2046234"/>
          <a:ext cx="3738353" cy="1901651"/>
        </p:xfrm>
        <a:graphic>
          <a:graphicData uri="http://schemas.openxmlformats.org/drawingml/2006/table">
            <a:tbl>
              <a:tblPr firstRow="1" firstCol="1" bandRow="1"/>
              <a:tblGrid>
                <a:gridCol w="2649368">
                  <a:extLst>
                    <a:ext uri="{9D8B030D-6E8A-4147-A177-3AD203B41FA5}">
                      <a16:colId xmlns:a16="http://schemas.microsoft.com/office/drawing/2014/main" val="52233954"/>
                    </a:ext>
                  </a:extLst>
                </a:gridCol>
                <a:gridCol w="1088985">
                  <a:extLst>
                    <a:ext uri="{9D8B030D-6E8A-4147-A177-3AD203B41FA5}">
                      <a16:colId xmlns:a16="http://schemas.microsoft.com/office/drawing/2014/main" val="1947471505"/>
                    </a:ext>
                  </a:extLst>
                </a:gridCol>
              </a:tblGrid>
              <a:tr h="27200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333333"/>
                          </a:solidFill>
                          <a:latin typeface="Sakkal Majalla" panose="02000000000000000000" pitchFamily="2" charset="-78"/>
                          <a:ea typeface="+mn-ea"/>
                          <a:cs typeface="Sakkal Majalla" panose="02000000000000000000" pitchFamily="2" charset="-78"/>
                        </a:rPr>
                        <a:t>موظف قسم الارشيف</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المسمى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15337812"/>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2692406"/>
                  </a:ext>
                </a:extLst>
              </a:tr>
              <a:tr h="272009">
                <a:tc>
                  <a:txBody>
                    <a:bodyPr/>
                    <a:lstStyle/>
                    <a:p>
                      <a:pPr algn="ct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مدير الإدارة المالية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مسمى مدير الجهة</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3709707"/>
                  </a:ext>
                </a:extLst>
              </a:tr>
              <a:tr h="272009">
                <a:tc>
                  <a:txBody>
                    <a:bodyPr/>
                    <a:lstStyle/>
                    <a:p>
                      <a:pPr algn="ctr"/>
                      <a:r>
                        <a:rPr lang="ar-SA" sz="1200" b="1" kern="1200" dirty="0">
                          <a:solidFill>
                            <a:srgbClr val="333333"/>
                          </a:solidFill>
                          <a:latin typeface="Sakkal Majalla" panose="02000000000000000000" pitchFamily="2" charset="-78"/>
                          <a:ea typeface="+mn-ea"/>
                          <a:cs typeface="Sakkal Majalla" panose="02000000000000000000" pitchFamily="2" charset="-78"/>
                        </a:rPr>
                        <a:t>رئيس وحدة الأرشيف</a:t>
                      </a: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الارتباط الوظيفي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652432"/>
                  </a:ext>
                </a:extLst>
              </a:tr>
              <a:tr h="272009">
                <a:tc gridSpan="2">
                  <a:txBody>
                    <a:bodyPr/>
                    <a:lstStyle/>
                    <a:p>
                      <a:pPr marL="444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الهدف التشغيلي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pPr rtl="1"/>
                      <a:endParaRPr lang="ar-SA"/>
                    </a:p>
                  </a:txBody>
                  <a:tcPr/>
                </a:tc>
                <a:extLst>
                  <a:ext uri="{0D108BD9-81ED-4DB2-BD59-A6C34878D82A}">
                    <a16:rowId xmlns:a16="http://schemas.microsoft.com/office/drawing/2014/main" val="2212956714"/>
                  </a:ext>
                </a:extLst>
              </a:tr>
              <a:tr h="541606">
                <a:tc gridSpan="2">
                  <a:txBody>
                    <a:bodyPr/>
                    <a:lstStyle/>
                    <a:p>
                      <a:pPr marL="12065" marR="0" lvl="0" indent="-6350" algn="ctr" defTabSz="914400" rtl="1" eaLnBrk="1" fontAlgn="auto" latinLnBrk="0" hangingPunct="1">
                        <a:lnSpc>
                          <a:spcPct val="107000"/>
                        </a:lnSpc>
                        <a:spcBef>
                          <a:spcPts val="0"/>
                        </a:spcBef>
                        <a:spcAft>
                          <a:spcPts val="0"/>
                        </a:spcAft>
                        <a:buClrTx/>
                        <a:buSzTx/>
                        <a:buFontTx/>
                        <a:buNone/>
                        <a:tabLst/>
                        <a:defRPr/>
                      </a:pPr>
                      <a:r>
                        <a:rPr lang="ar-SA" sz="1200" b="1" kern="1200" dirty="0">
                          <a:solidFill>
                            <a:srgbClr val="333333"/>
                          </a:solidFill>
                          <a:latin typeface="Sakkal Majalla" panose="02000000000000000000" pitchFamily="2" charset="-78"/>
                          <a:ea typeface="+mn-ea"/>
                          <a:cs typeface="Sakkal Majalla" panose="02000000000000000000" pitchFamily="2" charset="-78"/>
                        </a:rPr>
                        <a:t>القيام بأعمال موظف قسم الأرشيف في أرشفة</a:t>
                      </a:r>
                      <a:r>
                        <a:rPr lang="ar-SA" sz="1200" b="1" kern="1200" baseline="0" dirty="0">
                          <a:solidFill>
                            <a:srgbClr val="333333"/>
                          </a:solidFill>
                          <a:latin typeface="Sakkal Majalla" panose="02000000000000000000" pitchFamily="2" charset="-78"/>
                          <a:ea typeface="+mn-ea"/>
                          <a:cs typeface="Sakkal Majalla" panose="02000000000000000000" pitchFamily="2" charset="-78"/>
                        </a:rPr>
                        <a:t> المعاملات وتكشيفها</a:t>
                      </a:r>
                      <a:endParaRPr lang="ar-SA" sz="1200" b="1" kern="1200" dirty="0">
                        <a:solidFill>
                          <a:srgbClr val="333333"/>
                        </a:solidFill>
                        <a:latin typeface="Sakkal Majalla" panose="02000000000000000000" pitchFamily="2" charset="-78"/>
                        <a:ea typeface="+mn-ea"/>
                        <a:cs typeface="Sakkal Majalla" panose="02000000000000000000" pitchFamily="2" charset="-78"/>
                      </a:endParaRPr>
                    </a:p>
                  </a:txBody>
                  <a:tcPr marL="55909"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extLst>
                  <a:ext uri="{0D108BD9-81ED-4DB2-BD59-A6C34878D82A}">
                    <a16:rowId xmlns:a16="http://schemas.microsoft.com/office/drawing/2014/main" val="133750813"/>
                  </a:ext>
                </a:extLst>
              </a:tr>
            </a:tbl>
          </a:graphicData>
        </a:graphic>
      </p:graphicFrame>
      <p:graphicFrame>
        <p:nvGraphicFramePr>
          <p:cNvPr id="9" name="جدول 8">
            <a:extLst>
              <a:ext uri="{FF2B5EF4-FFF2-40B4-BE49-F238E27FC236}">
                <a16:creationId xmlns:a16="http://schemas.microsoft.com/office/drawing/2014/main" id="{5962AA92-F994-48E5-98F2-230015E420F3}"/>
              </a:ext>
            </a:extLst>
          </p:cNvPr>
          <p:cNvGraphicFramePr>
            <a:graphicFrameLocks noGrp="1"/>
          </p:cNvGraphicFramePr>
          <p:nvPr>
            <p:extLst>
              <p:ext uri="{D42A27DB-BD31-4B8C-83A1-F6EECF244321}">
                <p14:modId xmlns:p14="http://schemas.microsoft.com/office/powerpoint/2010/main" val="2647361527"/>
              </p:ext>
            </p:extLst>
          </p:nvPr>
        </p:nvGraphicFramePr>
        <p:xfrm>
          <a:off x="6487887" y="4112089"/>
          <a:ext cx="3738354" cy="3014423"/>
        </p:xfrm>
        <a:graphic>
          <a:graphicData uri="http://schemas.openxmlformats.org/drawingml/2006/table">
            <a:tbl>
              <a:tblPr firstRow="1" firstCol="1" bandRow="1"/>
              <a:tblGrid>
                <a:gridCol w="3102875">
                  <a:extLst>
                    <a:ext uri="{9D8B030D-6E8A-4147-A177-3AD203B41FA5}">
                      <a16:colId xmlns:a16="http://schemas.microsoft.com/office/drawing/2014/main" val="740852273"/>
                    </a:ext>
                  </a:extLst>
                </a:gridCol>
                <a:gridCol w="635479">
                  <a:extLst>
                    <a:ext uri="{9D8B030D-6E8A-4147-A177-3AD203B41FA5}">
                      <a16:colId xmlns:a16="http://schemas.microsoft.com/office/drawing/2014/main" val="3662980835"/>
                    </a:ext>
                  </a:extLst>
                </a:gridCol>
              </a:tblGrid>
              <a:tr h="320511">
                <a:tc>
                  <a:txBody>
                    <a:bodyPr/>
                    <a:lstStyle/>
                    <a:p>
                      <a:pPr marL="0" lvl="1" indent="0" defTabSz="222250">
                        <a:lnSpc>
                          <a:spcPct val="100000"/>
                        </a:lnSpc>
                        <a:spcBef>
                          <a:spcPct val="0"/>
                        </a:spcBef>
                        <a:spcAft>
                          <a:spcPct val="15000"/>
                        </a:spcAft>
                        <a:buFontTx/>
                        <a:buNone/>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ألا يقل عن الشهادة الثانوية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المؤهلات</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38066747"/>
                  </a:ext>
                </a:extLst>
              </a:tr>
              <a:tr h="2195016">
                <a:tc>
                  <a:txBody>
                    <a:bodyPr/>
                    <a:lstStyle/>
                    <a:p>
                      <a:pPr marL="6985" marR="0" lvl="0" indent="-6350" algn="r" defTabSz="914400" rtl="1" eaLnBrk="1" fontAlgn="auto" latinLnBrk="0" hangingPunct="1">
                        <a:lnSpc>
                          <a:spcPct val="100000"/>
                        </a:lnSpc>
                        <a:spcBef>
                          <a:spcPts val="0"/>
                        </a:spcBef>
                        <a:spcAft>
                          <a:spcPts val="0"/>
                        </a:spcAft>
                        <a:buClrTx/>
                        <a:buSzTx/>
                        <a:buFontTx/>
                        <a:buNone/>
                        <a:tabLst/>
                        <a:defRPr/>
                      </a:pPr>
                      <a:r>
                        <a:rPr lang="ar-SA" sz="1200" b="1" kern="1200" noProof="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دورة تدريبية   في:</a:t>
                      </a:r>
                    </a:p>
                    <a:p>
                      <a:pPr marL="286385" indent="-285750" algn="r" rtl="1">
                        <a:lnSpc>
                          <a:spcPct val="100000"/>
                        </a:lnSpc>
                        <a:spcAft>
                          <a:spcPts val="0"/>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 استخدام الحاسب الالي.</a:t>
                      </a:r>
                    </a:p>
                    <a:p>
                      <a:pPr marL="286385" indent="-285750" algn="r" rtl="1">
                        <a:lnSpc>
                          <a:spcPct val="100000"/>
                        </a:lnSpc>
                        <a:spcAft>
                          <a:spcPts val="0"/>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مهارة فهرسة المعاملات.</a:t>
                      </a:r>
                    </a:p>
                    <a:p>
                      <a:pPr marL="286385" indent="-285750" algn="r" rtl="1">
                        <a:lnSpc>
                          <a:spcPct val="100000"/>
                        </a:lnSpc>
                        <a:spcAft>
                          <a:spcPts val="0"/>
                        </a:spcAft>
                        <a:buFont typeface="Arial" panose="020B0604020202020204" pitchFamily="34" charset="0"/>
                        <a:buChar cha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الارشفة الالكترونية.</a:t>
                      </a: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بطاقة الاحتياج</a:t>
                      </a:r>
                      <a:r>
                        <a:rPr lang="ar-SA" sz="1200" b="1" baseline="0" dirty="0">
                          <a:solidFill>
                            <a:srgbClr val="FFFFFF"/>
                          </a:solidFill>
                          <a:effectLst/>
                          <a:latin typeface="Sakkal Majalla" panose="02000000000000000000" pitchFamily="2" charset="-78"/>
                          <a:ea typeface="Sultan bold" pitchFamily="2" charset="-78"/>
                          <a:cs typeface="Sakkal Majalla" panose="02000000000000000000" pitchFamily="2" charset="-78"/>
                        </a:rPr>
                        <a:t> التدريبي</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54059056"/>
                  </a:ext>
                </a:extLst>
              </a:tr>
              <a:tr h="249448">
                <a:tc>
                  <a:txBody>
                    <a:bodyPr/>
                    <a:lstStyle/>
                    <a:p>
                      <a:pPr marL="2540" indent="-6350" algn="r" rtl="1">
                        <a:lnSpc>
                          <a:spcPct val="107000"/>
                        </a:lnSpc>
                        <a:spcAft>
                          <a:spcPts val="0"/>
                        </a:spcAft>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العربية </a:t>
                      </a:r>
                      <a:endParaRPr lang="en-US"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indent="-6350" algn="ctr" rtl="1">
                        <a:lnSpc>
                          <a:spcPct val="107000"/>
                        </a:lnSpc>
                        <a:spcAft>
                          <a:spcPts val="0"/>
                        </a:spcAft>
                      </a:pPr>
                      <a:r>
                        <a:rPr lang="ar-SA" sz="1200" b="1">
                          <a:solidFill>
                            <a:srgbClr val="FFFFFF"/>
                          </a:solidFill>
                          <a:effectLst/>
                          <a:latin typeface="Sakkal Majalla" panose="02000000000000000000" pitchFamily="2" charset="-78"/>
                          <a:ea typeface="Sultan bold" pitchFamily="2" charset="-78"/>
                          <a:cs typeface="Sakkal Majalla" panose="02000000000000000000" pitchFamily="2" charset="-78"/>
                        </a:rPr>
                        <a:t>اللغة</a:t>
                      </a:r>
                      <a:endParaRPr lang="en-US" sz="1200" b="1">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68064091"/>
                  </a:ext>
                </a:extLst>
              </a:tr>
              <a:tr h="24944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rPr>
                        <a:t>بدون</a:t>
                      </a:r>
                      <a:endParaRPr lang="en-US" sz="1200" b="1" kern="1200" dirty="0">
                        <a:solidFill>
                          <a:srgbClr val="000000"/>
                        </a:solidFill>
                        <a:effectLst/>
                        <a:latin typeface="Sakkal Majalla" panose="02000000000000000000" pitchFamily="2" charset="-78"/>
                        <a:ea typeface="Wingdings" panose="05000000000000000000" pitchFamily="2" charset="2"/>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الخبرات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63754" marR="57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85776845"/>
                  </a:ext>
                </a:extLst>
              </a:tr>
            </a:tbl>
          </a:graphicData>
        </a:graphic>
      </p:graphicFrame>
      <p:graphicFrame>
        <p:nvGraphicFramePr>
          <p:cNvPr id="10" name="جدول 9">
            <a:extLst>
              <a:ext uri="{FF2B5EF4-FFF2-40B4-BE49-F238E27FC236}">
                <a16:creationId xmlns:a16="http://schemas.microsoft.com/office/drawing/2014/main" id="{E0A43193-9E48-408A-911C-E04E3FBDE183}"/>
              </a:ext>
            </a:extLst>
          </p:cNvPr>
          <p:cNvGraphicFramePr>
            <a:graphicFrameLocks noGrp="1"/>
          </p:cNvGraphicFramePr>
          <p:nvPr>
            <p:extLst>
              <p:ext uri="{D42A27DB-BD31-4B8C-83A1-F6EECF244321}">
                <p14:modId xmlns:p14="http://schemas.microsoft.com/office/powerpoint/2010/main" val="159890676"/>
              </p:ext>
            </p:extLst>
          </p:nvPr>
        </p:nvGraphicFramePr>
        <p:xfrm>
          <a:off x="424341" y="2046234"/>
          <a:ext cx="5932916" cy="5080278"/>
        </p:xfrm>
        <a:graphic>
          <a:graphicData uri="http://schemas.openxmlformats.org/drawingml/2006/table">
            <a:tbl>
              <a:tblPr firstRow="1" firstCol="1" bandRow="1"/>
              <a:tblGrid>
                <a:gridCol w="5932916">
                  <a:extLst>
                    <a:ext uri="{9D8B030D-6E8A-4147-A177-3AD203B41FA5}">
                      <a16:colId xmlns:a16="http://schemas.microsoft.com/office/drawing/2014/main" val="3902841131"/>
                    </a:ext>
                  </a:extLst>
                </a:gridCol>
              </a:tblGrid>
              <a:tr h="246838">
                <a:tc>
                  <a:txBody>
                    <a:bodyPr/>
                    <a:lstStyle/>
                    <a:p>
                      <a:pPr marL="6985" marR="22225" indent="-6350" algn="ctr" rtl="1">
                        <a:lnSpc>
                          <a:spcPct val="107000"/>
                        </a:lnSpc>
                        <a:spcAft>
                          <a:spcPts val="0"/>
                        </a:spcAft>
                      </a:pPr>
                      <a:r>
                        <a:rPr lang="ar-SA" sz="1200" b="1" dirty="0">
                          <a:solidFill>
                            <a:srgbClr val="FFFFFF"/>
                          </a:solidFill>
                          <a:effectLst/>
                          <a:latin typeface="Sakkal Majalla" panose="02000000000000000000" pitchFamily="2" charset="-78"/>
                          <a:ea typeface="Sultan bold" pitchFamily="2" charset="-78"/>
                          <a:cs typeface="Sakkal Majalla" panose="02000000000000000000" pitchFamily="2" charset="-78"/>
                        </a:rPr>
                        <a:t>المهام و المسئوليات</a:t>
                      </a:r>
                      <a:endParaRPr lang="en-US" sz="1200" b="1" dirty="0">
                        <a:solidFill>
                          <a:srgbClr val="BFBFBF"/>
                        </a:solidFill>
                        <a:effectLst/>
                        <a:latin typeface="Sakkal Majalla" panose="02000000000000000000" pitchFamily="2" charset="-78"/>
                        <a:ea typeface="Arial" panose="020B0604020202020204" pitchFamily="34" charset="0"/>
                        <a:cs typeface="Sakkal Majalla" panose="02000000000000000000" pitchFamily="2" charset="-78"/>
                      </a:endParaRP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50241239"/>
                  </a:ext>
                </a:extLst>
              </a:tr>
              <a:tr h="4833440">
                <a:tc>
                  <a:txBody>
                    <a:bodyPr/>
                    <a:lstStyle/>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kumimoji="0" lang="ar-SA" sz="12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استلام المعاملات من ديوان المحاسبة العام.</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kumimoji="0" lang="ar-SA" sz="12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فرز المعاملات وترتيبها .</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kumimoji="0" lang="ar-SA" sz="12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تزويد موظفي الإدارة بالمعاملات </a:t>
                      </a:r>
                      <a:r>
                        <a:rPr kumimoji="0" lang="ar-SA" sz="1200" b="1" i="0" u="none" strike="noStrike" kern="1200" cap="none" spc="0" normalizeH="0" baseline="0" noProof="0" dirty="0" err="1">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المؤرشفة</a:t>
                      </a:r>
                      <a:r>
                        <a:rPr kumimoji="0" lang="ar-SA" sz="1200" b="1" i="0" u="none" strike="noStrike" kern="1200" cap="none" spc="0" normalizeH="0" baseline="0" noProof="0" dirty="0">
                          <a:ln>
                            <a:noFill/>
                          </a:ln>
                          <a:solidFill>
                            <a:srgbClr val="000000"/>
                          </a:solidFill>
                          <a:effectLst/>
                          <a:uLnTx/>
                          <a:uFillTx/>
                          <a:latin typeface="Sakkal Majalla" panose="02000000000000000000" pitchFamily="2" charset="-78"/>
                          <a:ea typeface="Wingdings" panose="05000000000000000000" pitchFamily="2" charset="2"/>
                          <a:cs typeface="Sakkal Majalla" panose="02000000000000000000" pitchFamily="2" charset="-78"/>
                        </a:rPr>
                        <a:t> في حال طلبها.</a:t>
                      </a:r>
                    </a:p>
                    <a:p>
                      <a:pPr marL="171450" marR="166370" lvl="0" indent="-171450" algn="just" defTabSz="914400" rtl="1" eaLnBrk="1" fontAlgn="auto" latinLnBrk="0" hangingPunct="1">
                        <a:lnSpc>
                          <a:spcPct val="145000"/>
                        </a:lnSpc>
                        <a:spcBef>
                          <a:spcPts val="0"/>
                        </a:spcBef>
                        <a:spcAft>
                          <a:spcPts val="5"/>
                        </a:spcAft>
                        <a:buClrTx/>
                        <a:buSzTx/>
                        <a:buFont typeface="Arial" panose="020B0604020202020204" pitchFamily="34" charset="0"/>
                        <a:buChar char="•"/>
                        <a:tabLst/>
                        <a:defRPr/>
                      </a:pPr>
                      <a:r>
                        <a:rPr lang="ar-SA" sz="1200" b="1" dirty="0">
                          <a:solidFill>
                            <a:srgbClr val="000000"/>
                          </a:solidFill>
                          <a:effectLst/>
                          <a:latin typeface="Sakkal Majalla" panose="02000000000000000000" pitchFamily="2" charset="-78"/>
                          <a:ea typeface="Sultan normal" pitchFamily="2" charset="-78"/>
                          <a:cs typeface="Sakkal Majalla" panose="02000000000000000000" pitchFamily="2" charset="-78"/>
                        </a:rPr>
                        <a:t>القيام بأي عمل مسند له في اطار صلاحيات المدير ونطاق عمله.</a:t>
                      </a:r>
                    </a:p>
                  </a:txBody>
                  <a:tcPr marL="40374" marR="58003" marT="23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784306"/>
                  </a:ext>
                </a:extLst>
              </a:tr>
            </a:tbl>
          </a:graphicData>
        </a:graphic>
      </p:graphicFrame>
      <p:grpSp>
        <p:nvGrpSpPr>
          <p:cNvPr id="11" name="مجموعة 10">
            <a:extLst>
              <a:ext uri="{FF2B5EF4-FFF2-40B4-BE49-F238E27FC236}">
                <a16:creationId xmlns:a16="http://schemas.microsoft.com/office/drawing/2014/main" id="{A2745F8D-80D1-4535-84C7-52D6EB97A300}"/>
              </a:ext>
            </a:extLst>
          </p:cNvPr>
          <p:cNvGrpSpPr/>
          <p:nvPr/>
        </p:nvGrpSpPr>
        <p:grpSpPr>
          <a:xfrm>
            <a:off x="5889319" y="0"/>
            <a:ext cx="4802494" cy="673100"/>
            <a:chOff x="5889319" y="0"/>
            <a:chExt cx="4802494" cy="673100"/>
          </a:xfrm>
        </p:grpSpPr>
        <p:sp>
          <p:nvSpPr>
            <p:cNvPr id="12" name="Rectangle 70">
              <a:extLst>
                <a:ext uri="{FF2B5EF4-FFF2-40B4-BE49-F238E27FC236}">
                  <a16:creationId xmlns:a16="http://schemas.microsoft.com/office/drawing/2014/main" id="{2934B8A8-63E4-40DE-B1A4-347825588961}"/>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err="1">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الوصوف</a:t>
              </a: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 الوظيفية</a:t>
              </a:r>
            </a:p>
          </p:txBody>
        </p:sp>
        <p:sp>
          <p:nvSpPr>
            <p:cNvPr id="13" name="مستطيل 12">
              <a:extLst>
                <a:ext uri="{FF2B5EF4-FFF2-40B4-BE49-F238E27FC236}">
                  <a16:creationId xmlns:a16="http://schemas.microsoft.com/office/drawing/2014/main" id="{484B5596-1419-4586-854D-7CD5E48482EF}"/>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EA5260D6-9E50-4F3E-93E3-A89F02D13611}"/>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5" name="جدول 14">
            <a:extLst>
              <a:ext uri="{FF2B5EF4-FFF2-40B4-BE49-F238E27FC236}">
                <a16:creationId xmlns:a16="http://schemas.microsoft.com/office/drawing/2014/main" id="{AF1F48D4-BBB6-4AF1-A820-11455967D982}"/>
              </a:ext>
            </a:extLst>
          </p:cNvPr>
          <p:cNvGraphicFramePr>
            <a:graphicFrameLocks noGrp="1"/>
          </p:cNvGraphicFramePr>
          <p:nvPr>
            <p:extLst>
              <p:ext uri="{D42A27DB-BD31-4B8C-83A1-F6EECF244321}">
                <p14:modId xmlns:p14="http://schemas.microsoft.com/office/powerpoint/2010/main" val="2747757568"/>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 </a:t>
                      </a:r>
                      <a:r>
                        <a:rPr lang="ar-SA" sz="1600" b="1" dirty="0">
                          <a:solidFill>
                            <a:schemeClr val="tx1"/>
                          </a:solidFill>
                          <a:latin typeface="Sakkal Majalla" panose="02000000000000000000" pitchFamily="2" charset="-78"/>
                          <a:cs typeface="Sakkal Majalla" panose="02000000000000000000" pitchFamily="2" charset="-78"/>
                        </a:rPr>
                        <a:t>وصف</a:t>
                      </a:r>
                      <a:r>
                        <a:rPr lang="ar-SA" sz="1600" b="1" baseline="0" dirty="0">
                          <a:solidFill>
                            <a:schemeClr val="tx1"/>
                          </a:solidFill>
                          <a:latin typeface="Sakkal Majalla" panose="02000000000000000000" pitchFamily="2" charset="-78"/>
                          <a:cs typeface="Sakkal Majalla" panose="02000000000000000000" pitchFamily="2" charset="-78"/>
                        </a:rPr>
                        <a:t> وظيفي</a:t>
                      </a:r>
                      <a:endParaRPr lang="ar-SA" sz="1600" b="1" dirty="0">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FA-J-15</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spTree>
    <p:extLst>
      <p:ext uri="{BB962C8B-B14F-4D97-AF65-F5344CB8AC3E}">
        <p14:creationId xmlns:p14="http://schemas.microsoft.com/office/powerpoint/2010/main" val="285816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FF2763A1-A0CD-47B2-907A-69546CA05FFD}"/>
              </a:ext>
            </a:extLst>
          </p:cNvPr>
          <p:cNvPicPr>
            <a:picLocks noChangeAspect="1"/>
          </p:cNvPicPr>
          <p:nvPr/>
        </p:nvPicPr>
        <p:blipFill rotWithShape="1">
          <a:blip r:embed="rId3">
            <a:extLst>
              <a:ext uri="{28A0092B-C50C-407E-A947-70E740481C1C}">
                <a14:useLocalDpi xmlns:a14="http://schemas.microsoft.com/office/drawing/2010/main" val="0"/>
              </a:ext>
            </a:extLst>
          </a:blip>
          <a:srcRect t="533"/>
          <a:stretch/>
        </p:blipFill>
        <p:spPr>
          <a:xfrm>
            <a:off x="-1" y="-1"/>
            <a:ext cx="5375912" cy="7559676"/>
          </a:xfrm>
          <a:prstGeom prst="rect">
            <a:avLst/>
          </a:prstGeom>
        </p:spPr>
      </p:pic>
      <p:sp>
        <p:nvSpPr>
          <p:cNvPr id="2" name="Rectangle 1">
            <a:extLst>
              <a:ext uri="{FF2B5EF4-FFF2-40B4-BE49-F238E27FC236}">
                <a16:creationId xmlns:a16="http://schemas.microsoft.com/office/drawing/2014/main" id="{C0A2223A-61A4-4171-A5D5-4EC2DB7A0A4F}"/>
              </a:ext>
            </a:extLst>
          </p:cNvPr>
          <p:cNvSpPr>
            <a:spLocks noChangeArrowheads="1"/>
          </p:cNvSpPr>
          <p:nvPr/>
        </p:nvSpPr>
        <p:spPr bwMode="auto">
          <a:xfrm>
            <a:off x="5502736" y="6042220"/>
            <a:ext cx="4849572"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1" eaLnBrk="0" fontAlgn="base" latinLnBrk="0" hangingPunct="0">
              <a:lnSpc>
                <a:spcPct val="150000"/>
              </a:lnSpc>
              <a:spcBef>
                <a:spcPct val="0"/>
              </a:spcBef>
              <a:spcAft>
                <a:spcPct val="0"/>
              </a:spcAft>
              <a:buClrTx/>
              <a:buSzTx/>
              <a:buFontTx/>
              <a:buNone/>
              <a:tabLst/>
            </a:pPr>
            <a:r>
              <a:rPr kumimoji="0" lang="ar-SA" altLang="ar-SA" sz="1500" u="none" strike="noStrike" cap="none" normalizeH="0" baseline="0" dirty="0">
                <a:ln>
                  <a:noFill/>
                </a:ln>
                <a:solidFill>
                  <a:schemeClr val="accent3">
                    <a:lumMod val="75000"/>
                  </a:schemeClr>
                </a:solidFill>
                <a:latin typeface="AirArabia" panose="020B0303060202020204" pitchFamily="34" charset="0"/>
                <a:cs typeface="AirArabia" panose="020B0303060202020204" pitchFamily="34" charset="0"/>
              </a:rPr>
              <a:t>" هدفي الأول أن تكون بلادنا نموذجاً ناجحاً ورائداً في العالم على كافة الأصعدة، وسأعمل معكم على تحقيق ذلك."</a:t>
            </a:r>
          </a:p>
          <a:p>
            <a:pPr marL="0" marR="0" lvl="0" indent="0" algn="ctr" defTabSz="914400" rtl="1" eaLnBrk="0" fontAlgn="base" latinLnBrk="0" hangingPunct="0">
              <a:spcBef>
                <a:spcPct val="0"/>
              </a:spcBef>
              <a:spcAft>
                <a:spcPct val="0"/>
              </a:spcAft>
              <a:buClrTx/>
              <a:buSzTx/>
              <a:buFontTx/>
              <a:buNone/>
              <a:tabLst/>
            </a:pPr>
            <a:endParaRPr kumimoji="0" lang="ar-SA" altLang="ar-SA" sz="1500" b="1" u="none" strike="noStrike" cap="none" normalizeH="0" baseline="0" dirty="0">
              <a:ln>
                <a:noFill/>
              </a:ln>
              <a:solidFill>
                <a:schemeClr val="tx1"/>
              </a:solidFill>
              <a:latin typeface="Arial" panose="020B0604020202020204" pitchFamily="34" charset="0"/>
              <a:cs typeface="+mj-cs"/>
            </a:endParaRPr>
          </a:p>
          <a:p>
            <a:pPr marL="0" marR="0" lvl="0" indent="0" algn="ctr" defTabSz="914400" rtl="0" eaLnBrk="0" fontAlgn="base" latinLnBrk="0" hangingPunct="0">
              <a:spcBef>
                <a:spcPct val="0"/>
              </a:spcBef>
              <a:spcAft>
                <a:spcPct val="0"/>
              </a:spcAft>
              <a:buClrTx/>
              <a:buSzTx/>
              <a:buFontTx/>
              <a:buNone/>
              <a:tabLst/>
            </a:pPr>
            <a:r>
              <a:rPr kumimoji="0" lang="ar-SA" altLang="ar-SA" sz="1500" u="none" strike="noStrike" cap="none" normalizeH="0" baseline="0" dirty="0">
                <a:ln>
                  <a:noFill/>
                </a:ln>
                <a:solidFill>
                  <a:schemeClr val="tx1"/>
                </a:solidFill>
                <a:latin typeface="Bukra Bold"/>
                <a:cs typeface="+mj-cs"/>
              </a:rPr>
              <a:t>خادم الحرمين الشريفين الملك سلمان بن عبدالعزيز آل سعود</a:t>
            </a:r>
            <a:endParaRPr kumimoji="0" lang="ar-SA" altLang="ar-SA" sz="1500" u="none" strike="noStrike" cap="none" normalizeH="0" baseline="0" dirty="0">
              <a:ln>
                <a:noFill/>
              </a:ln>
              <a:solidFill>
                <a:schemeClr val="tx1"/>
              </a:solidFill>
              <a:latin typeface="Arial" panose="020B0604020202020204" pitchFamily="34" charset="0"/>
              <a:cs typeface="+mj-cs"/>
            </a:endParaRPr>
          </a:p>
        </p:txBody>
      </p:sp>
      <p:sp>
        <p:nvSpPr>
          <p:cNvPr id="3" name="AutoShape 2">
            <a:extLst>
              <a:ext uri="{FF2B5EF4-FFF2-40B4-BE49-F238E27FC236}">
                <a16:creationId xmlns:a16="http://schemas.microsoft.com/office/drawing/2014/main" id="{C69E3A53-B948-4BFD-8C30-6CF759799F63}"/>
              </a:ext>
            </a:extLst>
          </p:cNvPr>
          <p:cNvSpPr>
            <a:spLocks noChangeAspect="1" noChangeArrowheads="1"/>
          </p:cNvSpPr>
          <p:nvPr/>
        </p:nvSpPr>
        <p:spPr bwMode="auto">
          <a:xfrm>
            <a:off x="3049588" y="340677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cxnSp>
        <p:nvCxnSpPr>
          <p:cNvPr id="8" name="رابط مستقيم 7">
            <a:extLst>
              <a:ext uri="{FF2B5EF4-FFF2-40B4-BE49-F238E27FC236}">
                <a16:creationId xmlns:a16="http://schemas.microsoft.com/office/drawing/2014/main" id="{A725E95D-C5E2-41CC-9D88-7C8439AE8440}"/>
              </a:ext>
            </a:extLst>
          </p:cNvPr>
          <p:cNvCxnSpPr>
            <a:cxnSpLocks/>
          </p:cNvCxnSpPr>
          <p:nvPr/>
        </p:nvCxnSpPr>
        <p:spPr>
          <a:xfrm>
            <a:off x="5176153" y="0"/>
            <a:ext cx="0" cy="755967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مربع نص 11">
            <a:extLst>
              <a:ext uri="{FF2B5EF4-FFF2-40B4-BE49-F238E27FC236}">
                <a16:creationId xmlns:a16="http://schemas.microsoft.com/office/drawing/2014/main" id="{63C324D0-8234-4917-9F30-318623ACA852}"/>
              </a:ext>
            </a:extLst>
          </p:cNvPr>
          <p:cNvSpPr txBox="1"/>
          <p:nvPr/>
        </p:nvSpPr>
        <p:spPr>
          <a:xfrm rot="16200000">
            <a:off x="-2542998" y="4755067"/>
            <a:ext cx="5347606" cy="261610"/>
          </a:xfrm>
          <a:prstGeom prst="rect">
            <a:avLst/>
          </a:prstGeom>
          <a:noFill/>
        </p:spPr>
        <p:txBody>
          <a:bodyPr wrap="square">
            <a:spAutoFit/>
          </a:bodyPr>
          <a:lstStyle/>
          <a:p>
            <a:r>
              <a:rPr lang="en-US" sz="1050" b="0" i="0" dirty="0">
                <a:solidFill>
                  <a:srgbClr val="999999"/>
                </a:solidFill>
                <a:effectLst/>
                <a:latin typeface="-apple-system"/>
              </a:rPr>
              <a:t>Source: www.pinterest.com</a:t>
            </a:r>
            <a:endParaRPr lang="ar-SA" sz="1050" dirty="0"/>
          </a:p>
        </p:txBody>
      </p:sp>
    </p:spTree>
    <p:extLst>
      <p:ext uri="{BB962C8B-B14F-4D97-AF65-F5344CB8AC3E}">
        <p14:creationId xmlns:p14="http://schemas.microsoft.com/office/powerpoint/2010/main" val="71649417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42">
            <a:extLst>
              <a:ext uri="{FF2B5EF4-FFF2-40B4-BE49-F238E27FC236}">
                <a16:creationId xmlns:a16="http://schemas.microsoft.com/office/drawing/2014/main" id="{ACD8D0BB-DB7F-456B-B53B-DCDEBECCE3BC}"/>
              </a:ext>
            </a:extLst>
          </p:cNvPr>
          <p:cNvSpPr/>
          <p:nvPr/>
        </p:nvSpPr>
        <p:spPr>
          <a:xfrm>
            <a:off x="17554" y="1558206"/>
            <a:ext cx="5817734" cy="4236486"/>
          </a:xfrm>
          <a:custGeom>
            <a:avLst/>
            <a:gdLst>
              <a:gd name="connsiteX0" fmla="*/ 0 w 6648038"/>
              <a:gd name="connsiteY0" fmla="*/ 0 h 4841115"/>
              <a:gd name="connsiteX1" fmla="*/ 1162864 w 6648038"/>
              <a:gd name="connsiteY1" fmla="*/ 0 h 4841115"/>
              <a:gd name="connsiteX2" fmla="*/ 6648038 w 6648038"/>
              <a:gd name="connsiteY2" fmla="*/ 3223965 h 4841115"/>
              <a:gd name="connsiteX3" fmla="*/ 3570444 w 6648038"/>
              <a:gd name="connsiteY3" fmla="*/ 4841115 h 4841115"/>
              <a:gd name="connsiteX4" fmla="*/ 0 w 6648038"/>
              <a:gd name="connsiteY4" fmla="*/ 2862839 h 484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038" h="4841115">
                <a:moveTo>
                  <a:pt x="0" y="0"/>
                </a:moveTo>
                <a:lnTo>
                  <a:pt x="1162864" y="0"/>
                </a:lnTo>
                <a:lnTo>
                  <a:pt x="6648038" y="3223965"/>
                </a:lnTo>
                <a:lnTo>
                  <a:pt x="3570444" y="4841115"/>
                </a:lnTo>
                <a:lnTo>
                  <a:pt x="0" y="2862839"/>
                </a:ln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2" name="شكل حر: شكل 41">
            <a:extLst>
              <a:ext uri="{FF2B5EF4-FFF2-40B4-BE49-F238E27FC236}">
                <a16:creationId xmlns:a16="http://schemas.microsoft.com/office/drawing/2014/main" id="{21FB2AB7-90E4-4C37-AFF3-62942AA7BB10}"/>
              </a:ext>
            </a:extLst>
          </p:cNvPr>
          <p:cNvSpPr/>
          <p:nvPr/>
        </p:nvSpPr>
        <p:spPr>
          <a:xfrm>
            <a:off x="-14019" y="3039855"/>
            <a:ext cx="10097383" cy="4388170"/>
          </a:xfrm>
          <a:custGeom>
            <a:avLst/>
            <a:gdLst>
              <a:gd name="connsiteX0" fmla="*/ 0 w 11872451"/>
              <a:gd name="connsiteY0" fmla="*/ 3451122 h 5014451"/>
              <a:gd name="connsiteX1" fmla="*/ 29497 w 11872451"/>
              <a:gd name="connsiteY1" fmla="*/ 5014451 h 5014451"/>
              <a:gd name="connsiteX2" fmla="*/ 11872451 w 11872451"/>
              <a:gd name="connsiteY2" fmla="*/ 4955458 h 5014451"/>
              <a:gd name="connsiteX3" fmla="*/ 11783961 w 11872451"/>
              <a:gd name="connsiteY3" fmla="*/ 958645 h 5014451"/>
              <a:gd name="connsiteX4" fmla="*/ 10087897 w 11872451"/>
              <a:gd name="connsiteY4" fmla="*/ 0 h 5014451"/>
              <a:gd name="connsiteX5" fmla="*/ 5884606 w 11872451"/>
              <a:gd name="connsiteY5" fmla="*/ 2197509 h 5014451"/>
              <a:gd name="connsiteX6" fmla="*/ 1592826 w 11872451"/>
              <a:gd name="connsiteY6" fmla="*/ 4439264 h 5014451"/>
              <a:gd name="connsiteX7" fmla="*/ 0 w 11872451"/>
              <a:gd name="connsiteY7" fmla="*/ 3451122 h 501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72451" h="5014451">
                <a:moveTo>
                  <a:pt x="0" y="3451122"/>
                </a:moveTo>
                <a:lnTo>
                  <a:pt x="29497" y="5014451"/>
                </a:lnTo>
                <a:lnTo>
                  <a:pt x="11872451" y="4955458"/>
                </a:lnTo>
                <a:lnTo>
                  <a:pt x="11783961" y="958645"/>
                </a:lnTo>
                <a:lnTo>
                  <a:pt x="10087897" y="0"/>
                </a:lnTo>
                <a:lnTo>
                  <a:pt x="5884606" y="2197509"/>
                </a:lnTo>
                <a:lnTo>
                  <a:pt x="1592826" y="4439264"/>
                </a:lnTo>
                <a:lnTo>
                  <a:pt x="0" y="34511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400"/>
          </a:p>
        </p:txBody>
      </p:sp>
      <p:sp>
        <p:nvSpPr>
          <p:cNvPr id="48" name="Freeform 42">
            <a:extLst>
              <a:ext uri="{FF2B5EF4-FFF2-40B4-BE49-F238E27FC236}">
                <a16:creationId xmlns:a16="http://schemas.microsoft.com/office/drawing/2014/main" id="{4AFE68F0-3109-43B3-931C-37C55197F8BA}"/>
              </a:ext>
            </a:extLst>
          </p:cNvPr>
          <p:cNvSpPr/>
          <p:nvPr/>
        </p:nvSpPr>
        <p:spPr>
          <a:xfrm>
            <a:off x="17554" y="1558206"/>
            <a:ext cx="5817734" cy="4236486"/>
          </a:xfrm>
          <a:custGeom>
            <a:avLst/>
            <a:gdLst>
              <a:gd name="connsiteX0" fmla="*/ 0 w 6648038"/>
              <a:gd name="connsiteY0" fmla="*/ 0 h 4841115"/>
              <a:gd name="connsiteX1" fmla="*/ 1162864 w 6648038"/>
              <a:gd name="connsiteY1" fmla="*/ 0 h 4841115"/>
              <a:gd name="connsiteX2" fmla="*/ 6648038 w 6648038"/>
              <a:gd name="connsiteY2" fmla="*/ 3223965 h 4841115"/>
              <a:gd name="connsiteX3" fmla="*/ 3570444 w 6648038"/>
              <a:gd name="connsiteY3" fmla="*/ 4841115 h 4841115"/>
              <a:gd name="connsiteX4" fmla="*/ 0 w 6648038"/>
              <a:gd name="connsiteY4" fmla="*/ 2862839 h 484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038" h="4841115">
                <a:moveTo>
                  <a:pt x="0" y="0"/>
                </a:moveTo>
                <a:lnTo>
                  <a:pt x="1162864" y="0"/>
                </a:lnTo>
                <a:lnTo>
                  <a:pt x="6648038" y="3223965"/>
                </a:lnTo>
                <a:lnTo>
                  <a:pt x="3570444" y="4841115"/>
                </a:lnTo>
                <a:lnTo>
                  <a:pt x="0" y="2862839"/>
                </a:ln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9" name="Freeform 44">
            <a:extLst>
              <a:ext uri="{FF2B5EF4-FFF2-40B4-BE49-F238E27FC236}">
                <a16:creationId xmlns:a16="http://schemas.microsoft.com/office/drawing/2014/main" id="{24A8817E-A386-4092-B41A-F35392DB7BE2}"/>
              </a:ext>
            </a:extLst>
          </p:cNvPr>
          <p:cNvSpPr>
            <a:spLocks/>
          </p:cNvSpPr>
          <p:nvPr/>
        </p:nvSpPr>
        <p:spPr bwMode="auto">
          <a:xfrm>
            <a:off x="-9345" y="2624858"/>
            <a:ext cx="4349977" cy="3959798"/>
          </a:xfrm>
          <a:custGeom>
            <a:avLst/>
            <a:gdLst>
              <a:gd name="connsiteX0" fmla="*/ 0 w 4927653"/>
              <a:gd name="connsiteY0" fmla="*/ 0 h 4464186"/>
              <a:gd name="connsiteX1" fmla="*/ 4927653 w 4927653"/>
              <a:gd name="connsiteY1" fmla="*/ 2867161 h 4464186"/>
              <a:gd name="connsiteX2" fmla="*/ 4357741 w 4927653"/>
              <a:gd name="connsiteY2" fmla="*/ 3164023 h 4464186"/>
              <a:gd name="connsiteX3" fmla="*/ 2228903 w 4927653"/>
              <a:gd name="connsiteY3" fmla="*/ 4272099 h 4464186"/>
              <a:gd name="connsiteX4" fmla="*/ 1984428 w 4927653"/>
              <a:gd name="connsiteY4" fmla="*/ 4392749 h 4464186"/>
              <a:gd name="connsiteX5" fmla="*/ 1857428 w 4927653"/>
              <a:gd name="connsiteY5" fmla="*/ 4464186 h 4464186"/>
              <a:gd name="connsiteX6" fmla="*/ 0 w 4927653"/>
              <a:gd name="connsiteY6" fmla="*/ 3491824 h 446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7653" h="4464186">
                <a:moveTo>
                  <a:pt x="0" y="0"/>
                </a:moveTo>
                <a:lnTo>
                  <a:pt x="4927653" y="2867161"/>
                </a:lnTo>
                <a:lnTo>
                  <a:pt x="4357741" y="3164023"/>
                </a:lnTo>
                <a:lnTo>
                  <a:pt x="2228903" y="4272099"/>
                </a:lnTo>
                <a:lnTo>
                  <a:pt x="1984428" y="4392749"/>
                </a:lnTo>
                <a:lnTo>
                  <a:pt x="1857428" y="4464186"/>
                </a:lnTo>
                <a:lnTo>
                  <a:pt x="0" y="3491824"/>
                </a:lnTo>
                <a:close/>
              </a:path>
            </a:pathLst>
          </a:custGeom>
          <a:solidFill>
            <a:srgbClr val="2A8F99"/>
          </a:solidFill>
          <a:ln>
            <a:noFill/>
          </a:ln>
        </p:spPr>
        <p:txBody>
          <a:bodyPr vert="horz" wrap="square" lIns="91440" tIns="45720" rIns="91440" bIns="45720" numCol="1" anchor="t" anchorCtr="0" compatLnSpc="1">
            <a:prstTxWarp prst="textNoShape">
              <a:avLst/>
            </a:prstTxWarp>
            <a:noAutofit/>
          </a:bodyPr>
          <a:lstStyle/>
          <a:p>
            <a:endParaRPr lang="en-US" sz="1400"/>
          </a:p>
        </p:txBody>
      </p:sp>
      <p:sp>
        <p:nvSpPr>
          <p:cNvPr id="50" name="Freeform 22">
            <a:extLst>
              <a:ext uri="{FF2B5EF4-FFF2-40B4-BE49-F238E27FC236}">
                <a16:creationId xmlns:a16="http://schemas.microsoft.com/office/drawing/2014/main" id="{0402151E-4338-4BE0-BEE0-164ADDD8BD57}"/>
              </a:ext>
            </a:extLst>
          </p:cNvPr>
          <p:cNvSpPr/>
          <p:nvPr/>
        </p:nvSpPr>
        <p:spPr>
          <a:xfrm>
            <a:off x="-4673" y="2664232"/>
            <a:ext cx="10696485" cy="4552503"/>
          </a:xfrm>
          <a:custGeom>
            <a:avLst/>
            <a:gdLst>
              <a:gd name="connsiteX0" fmla="*/ 10215615 w 12175385"/>
              <a:gd name="connsiteY0" fmla="*/ 0 h 5132388"/>
              <a:gd name="connsiteX1" fmla="*/ 12175385 w 12175385"/>
              <a:gd name="connsiteY1" fmla="*/ 1133839 h 5132388"/>
              <a:gd name="connsiteX2" fmla="*/ 12175385 w 12175385"/>
              <a:gd name="connsiteY2" fmla="*/ 1914889 h 5132388"/>
              <a:gd name="connsiteX3" fmla="*/ 10215615 w 12175385"/>
              <a:gd name="connsiteY3" fmla="*/ 781050 h 5132388"/>
              <a:gd name="connsiteX4" fmla="*/ 1857428 w 12175385"/>
              <a:gd name="connsiteY4" fmla="*/ 5132388 h 5132388"/>
              <a:gd name="connsiteX5" fmla="*/ 0 w 12175385"/>
              <a:gd name="connsiteY5" fmla="*/ 4157340 h 5132388"/>
              <a:gd name="connsiteX6" fmla="*/ 0 w 12175385"/>
              <a:gd name="connsiteY6" fmla="*/ 3376290 h 5132388"/>
              <a:gd name="connsiteX7" fmla="*/ 1857428 w 12175385"/>
              <a:gd name="connsiteY7" fmla="*/ 4351338 h 51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5385" h="5132388">
                <a:moveTo>
                  <a:pt x="10215615" y="0"/>
                </a:moveTo>
                <a:lnTo>
                  <a:pt x="12175385" y="1133839"/>
                </a:lnTo>
                <a:lnTo>
                  <a:pt x="12175385" y="1914889"/>
                </a:lnTo>
                <a:lnTo>
                  <a:pt x="10215615" y="781050"/>
                </a:lnTo>
                <a:lnTo>
                  <a:pt x="1857428" y="5132388"/>
                </a:lnTo>
                <a:lnTo>
                  <a:pt x="0" y="4157340"/>
                </a:lnTo>
                <a:lnTo>
                  <a:pt x="0" y="3376290"/>
                </a:lnTo>
                <a:lnTo>
                  <a:pt x="1857428" y="4351338"/>
                </a:lnTo>
                <a:close/>
              </a:path>
            </a:pathLst>
          </a:custGeom>
          <a:solidFill>
            <a:srgbClr val="808285"/>
          </a:solidFill>
          <a:ln>
            <a:noFill/>
          </a:ln>
          <a:effectLst>
            <a:outerShdw blurRad="76200" dist="50800" dir="54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1" name="Freeform 46">
            <a:extLst>
              <a:ext uri="{FF2B5EF4-FFF2-40B4-BE49-F238E27FC236}">
                <a16:creationId xmlns:a16="http://schemas.microsoft.com/office/drawing/2014/main" id="{035AB445-FBD3-4ADA-BFE4-2AA6E376E6AA}"/>
              </a:ext>
            </a:extLst>
          </p:cNvPr>
          <p:cNvSpPr/>
          <p:nvPr/>
        </p:nvSpPr>
        <p:spPr>
          <a:xfrm>
            <a:off x="-4672" y="6345211"/>
            <a:ext cx="1658060" cy="1214464"/>
          </a:xfrm>
          <a:custGeom>
            <a:avLst/>
            <a:gdLst>
              <a:gd name="connsiteX0" fmla="*/ 0 w 1863609"/>
              <a:gd name="connsiteY0" fmla="*/ 0 h 1387792"/>
              <a:gd name="connsiteX1" fmla="*/ 1863609 w 1863609"/>
              <a:gd name="connsiteY1" fmla="*/ 990256 h 1387792"/>
              <a:gd name="connsiteX2" fmla="*/ 1113400 w 1863609"/>
              <a:gd name="connsiteY2" fmla="*/ 1387792 h 1387792"/>
              <a:gd name="connsiteX3" fmla="*/ 0 w 1863609"/>
              <a:gd name="connsiteY3" fmla="*/ 1387792 h 1387792"/>
            </a:gdLst>
            <a:ahLst/>
            <a:cxnLst>
              <a:cxn ang="0">
                <a:pos x="connsiteX0" y="connsiteY0"/>
              </a:cxn>
              <a:cxn ang="0">
                <a:pos x="connsiteX1" y="connsiteY1"/>
              </a:cxn>
              <a:cxn ang="0">
                <a:pos x="connsiteX2" y="connsiteY2"/>
              </a:cxn>
              <a:cxn ang="0">
                <a:pos x="connsiteX3" y="connsiteY3"/>
              </a:cxn>
            </a:cxnLst>
            <a:rect l="l" t="t" r="r" b="b"/>
            <a:pathLst>
              <a:path w="1863609" h="1387792">
                <a:moveTo>
                  <a:pt x="0" y="0"/>
                </a:moveTo>
                <a:lnTo>
                  <a:pt x="1863609" y="990256"/>
                </a:lnTo>
                <a:lnTo>
                  <a:pt x="1113400" y="1387792"/>
                </a:lnTo>
                <a:lnTo>
                  <a:pt x="0" y="1387792"/>
                </a:lnTo>
                <a:close/>
              </a:path>
            </a:pathLst>
          </a:custGeom>
          <a:solidFill>
            <a:srgbClr val="006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 name="Rectangle 70">
            <a:extLst>
              <a:ext uri="{FF2B5EF4-FFF2-40B4-BE49-F238E27FC236}">
                <a16:creationId xmlns:a16="http://schemas.microsoft.com/office/drawing/2014/main" id="{9EB25BC0-E868-4BCF-9C75-636F30763EC2}"/>
              </a:ext>
            </a:extLst>
          </p:cNvPr>
          <p:cNvSpPr/>
          <p:nvPr/>
        </p:nvSpPr>
        <p:spPr>
          <a:xfrm>
            <a:off x="-464506" y="4604757"/>
            <a:ext cx="4805138" cy="742960"/>
          </a:xfrm>
          <a:prstGeom prst="rect">
            <a:avLst/>
          </a:prstGeom>
          <a:noFill/>
        </p:spPr>
        <p:txBody>
          <a:bodyPr wrap="square" lIns="91440" tIns="45720" rIns="91440" bIns="45720" anchor="ctr">
            <a:spAutoFit/>
          </a:bodyPr>
          <a:lstStyle/>
          <a:p>
            <a:pPr algn="ctr" rtl="1">
              <a:lnSpc>
                <a:spcPct val="150000"/>
              </a:lnSpc>
            </a:pPr>
            <a:r>
              <a:rPr lang="ar-SA" sz="3200" b="1" cap="none" spc="0">
                <a:ln w="0">
                  <a:noFill/>
                </a:ln>
                <a:solidFill>
                  <a:schemeClr val="bg1"/>
                </a:solidFill>
                <a:latin typeface="AirArabia" panose="020B0303060202020204" pitchFamily="34" charset="0"/>
                <a:ea typeface="Open Sans" panose="020B0606030504020204" pitchFamily="34" charset="0"/>
                <a:cs typeface="AirArabia" panose="020B0303060202020204" pitchFamily="34" charset="0"/>
              </a:rPr>
              <a:t>خرائط </a:t>
            </a:r>
            <a:r>
              <a:rPr lang="ar-SA" sz="3200" b="1" cap="none" spc="0" dirty="0">
                <a:ln w="0">
                  <a:noFill/>
                </a:ln>
                <a:solidFill>
                  <a:schemeClr val="bg1"/>
                </a:solidFill>
                <a:latin typeface="AirArabia" panose="020B0303060202020204" pitchFamily="34" charset="0"/>
                <a:ea typeface="Open Sans" panose="020B0606030504020204" pitchFamily="34" charset="0"/>
                <a:cs typeface="AirArabia" panose="020B0303060202020204" pitchFamily="34" charset="0"/>
              </a:rPr>
              <a:t>التدفق</a:t>
            </a:r>
          </a:p>
        </p:txBody>
      </p:sp>
    </p:spTree>
    <p:extLst>
      <p:ext uri="{BB962C8B-B14F-4D97-AF65-F5344CB8AC3E}">
        <p14:creationId xmlns:p14="http://schemas.microsoft.com/office/powerpoint/2010/main" val="3928909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مربع نص 45"/>
          <p:cNvSpPr txBox="1"/>
          <p:nvPr/>
        </p:nvSpPr>
        <p:spPr>
          <a:xfrm>
            <a:off x="3921104" y="6363005"/>
            <a:ext cx="3398396" cy="1157764"/>
          </a:xfrm>
          <a:prstGeom prst="roundRect">
            <a:avLst/>
          </a:prstGeom>
          <a:noFill/>
          <a:ln w="19050">
            <a:noFill/>
          </a:ln>
        </p:spPr>
        <p:txBody>
          <a:bodyPr wrap="square" rtlCol="1" anchor="ctr">
            <a:spAutoFit/>
          </a:bodyPr>
          <a:lstStyle/>
          <a:p>
            <a:pPr algn="ctr" rtl="1"/>
            <a:r>
              <a:rPr lang="ar-SA" sz="1200" b="1" dirty="0">
                <a:solidFill>
                  <a:prstClr val="black"/>
                </a:solidFill>
                <a:latin typeface="Sakkal Majalla" panose="02000000000000000000" pitchFamily="2" charset="-78"/>
                <a:cs typeface="Sakkal Majalla" panose="02000000000000000000" pitchFamily="2" charset="-78"/>
              </a:rPr>
              <a:t>دائرة : بداية ونهاية.</a:t>
            </a:r>
          </a:p>
          <a:p>
            <a:pPr algn="ctr" rtl="1"/>
            <a:r>
              <a:rPr lang="ar-SA" sz="1200" b="1" dirty="0">
                <a:solidFill>
                  <a:prstClr val="black"/>
                </a:solidFill>
                <a:latin typeface="Sakkal Majalla" panose="02000000000000000000" pitchFamily="2" charset="-78"/>
                <a:cs typeface="Sakkal Majalla" panose="02000000000000000000" pitchFamily="2" charset="-78"/>
              </a:rPr>
              <a:t>معين : قرار.</a:t>
            </a:r>
          </a:p>
          <a:p>
            <a:pPr algn="ctr" rtl="1"/>
            <a:r>
              <a:rPr lang="ar-SA" sz="1200" b="1" dirty="0">
                <a:solidFill>
                  <a:prstClr val="black"/>
                </a:solidFill>
                <a:latin typeface="Sakkal Majalla" panose="02000000000000000000" pitchFamily="2" charset="-78"/>
                <a:cs typeface="Sakkal Majalla" panose="02000000000000000000" pitchFamily="2" charset="-78"/>
              </a:rPr>
              <a:t>مربع او مستطيل: عمليات.</a:t>
            </a:r>
          </a:p>
          <a:p>
            <a:pPr algn="ctr" rtl="1"/>
            <a:r>
              <a:rPr lang="ar-SA" sz="1200" b="1" dirty="0">
                <a:solidFill>
                  <a:prstClr val="black"/>
                </a:solidFill>
                <a:latin typeface="Sakkal Majalla" panose="02000000000000000000" pitchFamily="2" charset="-78"/>
                <a:cs typeface="Sakkal Majalla" panose="02000000000000000000" pitchFamily="2" charset="-78"/>
              </a:rPr>
              <a:t>متوازي : قراءة او إدخال.</a:t>
            </a:r>
          </a:p>
          <a:p>
            <a:pPr algn="ctr" rtl="1"/>
            <a:r>
              <a:rPr lang="ar-SA" sz="1400" b="1" dirty="0">
                <a:solidFill>
                  <a:srgbClr val="FF0000"/>
                </a:solidFill>
                <a:latin typeface="Sakkal Majalla" panose="02000000000000000000" pitchFamily="2" charset="-78"/>
                <a:cs typeface="Sakkal Majalla" panose="02000000000000000000" pitchFamily="2" charset="-78"/>
              </a:rPr>
              <a:t>الحد الأقصى للوقت في تنفيذ العملية :- 5 أيام </a:t>
            </a:r>
          </a:p>
        </p:txBody>
      </p:sp>
      <p:graphicFrame>
        <p:nvGraphicFramePr>
          <p:cNvPr id="49" name="جدول 48">
            <a:extLst>
              <a:ext uri="{FF2B5EF4-FFF2-40B4-BE49-F238E27FC236}">
                <a16:creationId xmlns:a16="http://schemas.microsoft.com/office/drawing/2014/main" id="{138A977C-79CD-46B0-9AB0-7217EB509CD6}"/>
              </a:ext>
            </a:extLst>
          </p:cNvPr>
          <p:cNvGraphicFramePr>
            <a:graphicFrameLocks noGrp="1"/>
          </p:cNvGraphicFramePr>
          <p:nvPr>
            <p:extLst>
              <p:ext uri="{D42A27DB-BD31-4B8C-83A1-F6EECF244321}">
                <p14:modId xmlns:p14="http://schemas.microsoft.com/office/powerpoint/2010/main" val="2751011835"/>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 </a:t>
                      </a:r>
                      <a:r>
                        <a:rPr lang="ar-SA" sz="1600" b="1" baseline="0" dirty="0">
                          <a:solidFill>
                            <a:schemeClr val="tx1"/>
                          </a:solidFill>
                          <a:latin typeface="Sakkal Majalla" panose="02000000000000000000" pitchFamily="2" charset="-78"/>
                          <a:cs typeface="Sakkal Majalla" panose="02000000000000000000" pitchFamily="2" charset="-78"/>
                        </a:rPr>
                        <a:t>خريطة تدفق المعاملات</a:t>
                      </a:r>
                      <a:r>
                        <a:rPr lang="en-US" sz="1600" b="1" baseline="0" dirty="0">
                          <a:solidFill>
                            <a:schemeClr val="tx1"/>
                          </a:solidFill>
                          <a:latin typeface="Sakkal Majalla" panose="02000000000000000000" pitchFamily="2" charset="-78"/>
                          <a:cs typeface="Sakkal Majalla" panose="02000000000000000000" pitchFamily="2" charset="-78"/>
                        </a:rPr>
                        <a:t> </a:t>
                      </a:r>
                      <a:r>
                        <a:rPr lang="ar-SA" sz="1600" b="1" baseline="0" dirty="0">
                          <a:solidFill>
                            <a:schemeClr val="tx1"/>
                          </a:solidFill>
                          <a:latin typeface="Sakkal Majalla" panose="02000000000000000000" pitchFamily="2" charset="-78"/>
                          <a:cs typeface="Sakkal Majalla" panose="02000000000000000000" pitchFamily="2" charset="-78"/>
                        </a:rPr>
                        <a:t>بالإدارة</a:t>
                      </a:r>
                      <a:endParaRPr lang="ar-SA" sz="1600" b="1" dirty="0">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FA-FC-1</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grpSp>
        <p:nvGrpSpPr>
          <p:cNvPr id="51" name="مجموعة 50">
            <a:extLst>
              <a:ext uri="{FF2B5EF4-FFF2-40B4-BE49-F238E27FC236}">
                <a16:creationId xmlns:a16="http://schemas.microsoft.com/office/drawing/2014/main" id="{A97C8E50-5BFA-41E7-81AC-257294880B90}"/>
              </a:ext>
            </a:extLst>
          </p:cNvPr>
          <p:cNvGrpSpPr/>
          <p:nvPr/>
        </p:nvGrpSpPr>
        <p:grpSpPr>
          <a:xfrm>
            <a:off x="5889319" y="0"/>
            <a:ext cx="4802494" cy="673100"/>
            <a:chOff x="5889319" y="0"/>
            <a:chExt cx="4802494" cy="673100"/>
          </a:xfrm>
        </p:grpSpPr>
        <p:sp>
          <p:nvSpPr>
            <p:cNvPr id="52" name="Rectangle 70">
              <a:extLst>
                <a:ext uri="{FF2B5EF4-FFF2-40B4-BE49-F238E27FC236}">
                  <a16:creationId xmlns:a16="http://schemas.microsoft.com/office/drawing/2014/main" id="{0B8A6CAB-CCAC-4B50-91A5-BF15F9BC88CA}"/>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خرائط التدفق</a:t>
              </a:r>
            </a:p>
          </p:txBody>
        </p:sp>
        <p:sp>
          <p:nvSpPr>
            <p:cNvPr id="53" name="مستطيل 52">
              <a:extLst>
                <a:ext uri="{FF2B5EF4-FFF2-40B4-BE49-F238E27FC236}">
                  <a16:creationId xmlns:a16="http://schemas.microsoft.com/office/drawing/2014/main" id="{CC7BF40C-7AE4-48AF-A5E3-579C7552CE96}"/>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4" name="مستطيل 53">
              <a:extLst>
                <a:ext uri="{FF2B5EF4-FFF2-40B4-BE49-F238E27FC236}">
                  <a16:creationId xmlns:a16="http://schemas.microsoft.com/office/drawing/2014/main" id="{D7C1DCD8-73C2-481D-9881-9CCED1AB7FCD}"/>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7" name="مجموعة 26">
            <a:extLst>
              <a:ext uri="{FF2B5EF4-FFF2-40B4-BE49-F238E27FC236}">
                <a16:creationId xmlns:a16="http://schemas.microsoft.com/office/drawing/2014/main" id="{6D23EDEC-5FB8-45DF-BA21-F9D7BE3DECD7}"/>
              </a:ext>
            </a:extLst>
          </p:cNvPr>
          <p:cNvGrpSpPr/>
          <p:nvPr/>
        </p:nvGrpSpPr>
        <p:grpSpPr>
          <a:xfrm>
            <a:off x="505412" y="1935236"/>
            <a:ext cx="9720813" cy="4481889"/>
            <a:chOff x="505412" y="2082197"/>
            <a:chExt cx="9035071" cy="4165720"/>
          </a:xfrm>
        </p:grpSpPr>
        <p:cxnSp>
          <p:nvCxnSpPr>
            <p:cNvPr id="41" name="موصل: على شكل مرفق 40">
              <a:extLst>
                <a:ext uri="{FF2B5EF4-FFF2-40B4-BE49-F238E27FC236}">
                  <a16:creationId xmlns:a16="http://schemas.microsoft.com/office/drawing/2014/main" id="{67C705B7-DABE-4A93-BD9C-A465A6D3EC18}"/>
                </a:ext>
              </a:extLst>
            </p:cNvPr>
            <p:cNvCxnSpPr>
              <a:cxnSpLocks/>
            </p:cNvCxnSpPr>
            <p:nvPr/>
          </p:nvCxnSpPr>
          <p:spPr>
            <a:xfrm flipV="1">
              <a:off x="2178870" y="3842780"/>
              <a:ext cx="2550530" cy="1928680"/>
            </a:xfrm>
            <a:prstGeom prst="bentConnector3">
              <a:avLst>
                <a:gd name="adj1" fmla="val 13900"/>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مربع نص 47">
              <a:extLst>
                <a:ext uri="{FF2B5EF4-FFF2-40B4-BE49-F238E27FC236}">
                  <a16:creationId xmlns:a16="http://schemas.microsoft.com/office/drawing/2014/main" id="{8206E4DB-BA80-4884-8445-77A9805C4BA2}"/>
                </a:ext>
              </a:extLst>
            </p:cNvPr>
            <p:cNvSpPr txBox="1"/>
            <p:nvPr/>
          </p:nvSpPr>
          <p:spPr>
            <a:xfrm rot="16200000">
              <a:off x="1741292" y="4711948"/>
              <a:ext cx="1802678" cy="230832"/>
            </a:xfrm>
            <a:prstGeom prst="rect">
              <a:avLst/>
            </a:prstGeom>
            <a:noFill/>
          </p:spPr>
          <p:txBody>
            <a:bodyPr wrap="square" rtlCol="1">
              <a:spAutoFit/>
            </a:bodyPr>
            <a:lstStyle/>
            <a:p>
              <a:pPr algn="ctr"/>
              <a:r>
                <a:rPr lang="ar-SA" sz="900" dirty="0"/>
                <a:t>في حالة وجود أي ملاحظة</a:t>
              </a:r>
            </a:p>
          </p:txBody>
        </p:sp>
        <p:grpSp>
          <p:nvGrpSpPr>
            <p:cNvPr id="57" name="مجموعة 56">
              <a:extLst>
                <a:ext uri="{FF2B5EF4-FFF2-40B4-BE49-F238E27FC236}">
                  <a16:creationId xmlns:a16="http://schemas.microsoft.com/office/drawing/2014/main" id="{C23C363F-15D6-4AE4-B9F4-8B8FC70EA3CA}"/>
                </a:ext>
              </a:extLst>
            </p:cNvPr>
            <p:cNvGrpSpPr/>
            <p:nvPr/>
          </p:nvGrpSpPr>
          <p:grpSpPr>
            <a:xfrm>
              <a:off x="505412" y="2082197"/>
              <a:ext cx="9035071" cy="4165720"/>
              <a:chOff x="1117916" y="2012014"/>
              <a:chExt cx="9035071" cy="4165720"/>
            </a:xfrm>
          </p:grpSpPr>
          <p:grpSp>
            <p:nvGrpSpPr>
              <p:cNvPr id="59" name="مجموعة 58">
                <a:extLst>
                  <a:ext uri="{FF2B5EF4-FFF2-40B4-BE49-F238E27FC236}">
                    <a16:creationId xmlns:a16="http://schemas.microsoft.com/office/drawing/2014/main" id="{245582EC-12CC-4596-80D0-F016925D3AF6}"/>
                  </a:ext>
                </a:extLst>
              </p:cNvPr>
              <p:cNvGrpSpPr/>
              <p:nvPr/>
            </p:nvGrpSpPr>
            <p:grpSpPr>
              <a:xfrm>
                <a:off x="1117916" y="2012014"/>
                <a:ext cx="9035071" cy="4165720"/>
                <a:chOff x="2160033" y="1157206"/>
                <a:chExt cx="9138180" cy="4847286"/>
              </a:xfrm>
            </p:grpSpPr>
            <p:sp>
              <p:nvSpPr>
                <p:cNvPr id="104" name="دائرة مجوفة 8">
                  <a:extLst>
                    <a:ext uri="{FF2B5EF4-FFF2-40B4-BE49-F238E27FC236}">
                      <a16:creationId xmlns:a16="http://schemas.microsoft.com/office/drawing/2014/main" id="{EC9BE265-3235-4770-8437-244995CC4058}"/>
                    </a:ext>
                  </a:extLst>
                </p:cNvPr>
                <p:cNvSpPr/>
                <p:nvPr/>
              </p:nvSpPr>
              <p:spPr>
                <a:xfrm>
                  <a:off x="10499671" y="1267688"/>
                  <a:ext cx="762913" cy="748768"/>
                </a:xfrm>
                <a:prstGeom prst="donut">
                  <a:avLst>
                    <a:gd name="adj" fmla="val 9978"/>
                  </a:avLst>
                </a:prstGeom>
                <a:solidFill>
                  <a:srgbClr val="C00000"/>
                </a:solidFill>
                <a:ln w="12700" cap="flat" cmpd="sng" algn="ctr">
                  <a:solidFill>
                    <a:srgbClr val="C00000"/>
                  </a:solidFill>
                  <a:prstDash val="solid"/>
                  <a:miter lim="800000"/>
                </a:ln>
                <a:effectLst/>
              </p:spPr>
              <p:txBody>
                <a:bodyPr rtlCol="1" anchor="ctr"/>
                <a:lstStyle/>
                <a:p>
                  <a:pPr algn="ctr" defTabSz="801929">
                    <a:defRPr/>
                  </a:pPr>
                  <a:endParaRPr lang="ar-SA" sz="1050" b="1" kern="0">
                    <a:solidFill>
                      <a:prstClr val="black"/>
                    </a:solidFill>
                    <a:latin typeface="Calibri" panose="020F0502020204030204"/>
                    <a:cs typeface="Arial" panose="020B0604020202020204" pitchFamily="34" charset="0"/>
                  </a:endParaRPr>
                </a:p>
              </p:txBody>
            </p:sp>
            <p:sp>
              <p:nvSpPr>
                <p:cNvPr id="105" name="مربع نص 104">
                  <a:extLst>
                    <a:ext uri="{FF2B5EF4-FFF2-40B4-BE49-F238E27FC236}">
                      <a16:creationId xmlns:a16="http://schemas.microsoft.com/office/drawing/2014/main" id="{20E2B900-E051-4B22-8500-D4D7802B308C}"/>
                    </a:ext>
                  </a:extLst>
                </p:cNvPr>
                <p:cNvSpPr txBox="1"/>
                <p:nvPr/>
              </p:nvSpPr>
              <p:spPr>
                <a:xfrm>
                  <a:off x="10585383" y="1513090"/>
                  <a:ext cx="618080" cy="295460"/>
                </a:xfrm>
                <a:prstGeom prst="rect">
                  <a:avLst/>
                </a:prstGeom>
                <a:noFill/>
              </p:spPr>
              <p:txBody>
                <a:bodyPr wrap="square" rtlCol="1">
                  <a:spAutoFit/>
                </a:bodyPr>
                <a:lstStyle/>
                <a:p>
                  <a:pPr algn="ctr"/>
                  <a:r>
                    <a:rPr lang="ar-SA" sz="1050" b="1" dirty="0">
                      <a:solidFill>
                        <a:srgbClr val="C00000"/>
                      </a:solidFill>
                      <a:latin typeface="Sakkal Majalla" panose="02000000000000000000" pitchFamily="2" charset="-78"/>
                      <a:cs typeface="Sakkal Majalla" panose="02000000000000000000" pitchFamily="2" charset="-78"/>
                    </a:rPr>
                    <a:t>البداية</a:t>
                  </a:r>
                </a:p>
              </p:txBody>
            </p:sp>
            <p:sp>
              <p:nvSpPr>
                <p:cNvPr id="106" name="دائرة مجوفة 10">
                  <a:extLst>
                    <a:ext uri="{FF2B5EF4-FFF2-40B4-BE49-F238E27FC236}">
                      <a16:creationId xmlns:a16="http://schemas.microsoft.com/office/drawing/2014/main" id="{35FB23A5-1C1A-4DFD-9C39-8FA29075C972}"/>
                    </a:ext>
                  </a:extLst>
                </p:cNvPr>
                <p:cNvSpPr/>
                <p:nvPr/>
              </p:nvSpPr>
              <p:spPr>
                <a:xfrm>
                  <a:off x="10544923" y="5244283"/>
                  <a:ext cx="753290" cy="760209"/>
                </a:xfrm>
                <a:prstGeom prst="donut">
                  <a:avLst>
                    <a:gd name="adj" fmla="val 9978"/>
                  </a:avLst>
                </a:prstGeom>
                <a:solidFill>
                  <a:srgbClr val="C00000"/>
                </a:solidFill>
                <a:ln w="12700" cap="flat" cmpd="sng" algn="ctr">
                  <a:solidFill>
                    <a:srgbClr val="C00000"/>
                  </a:solidFill>
                  <a:prstDash val="solid"/>
                  <a:miter lim="800000"/>
                </a:ln>
                <a:effectLst/>
              </p:spPr>
              <p:txBody>
                <a:bodyPr rtlCol="1" anchor="ctr"/>
                <a:lstStyle/>
                <a:p>
                  <a:pPr algn="ctr" defTabSz="801929">
                    <a:defRPr/>
                  </a:pPr>
                  <a:endParaRPr lang="ar-SA" sz="1050" b="1" kern="0">
                    <a:solidFill>
                      <a:prstClr val="black"/>
                    </a:solidFill>
                    <a:latin typeface="Calibri" panose="020F0502020204030204"/>
                    <a:cs typeface="Arial" panose="020B0604020202020204" pitchFamily="34" charset="0"/>
                  </a:endParaRPr>
                </a:p>
              </p:txBody>
            </p:sp>
            <p:sp>
              <p:nvSpPr>
                <p:cNvPr id="107" name="مربع نص 106">
                  <a:extLst>
                    <a:ext uri="{FF2B5EF4-FFF2-40B4-BE49-F238E27FC236}">
                      <a16:creationId xmlns:a16="http://schemas.microsoft.com/office/drawing/2014/main" id="{4F822319-3FC3-42AD-B81C-35DE075D7416}"/>
                    </a:ext>
                  </a:extLst>
                </p:cNvPr>
                <p:cNvSpPr txBox="1"/>
                <p:nvPr/>
              </p:nvSpPr>
              <p:spPr>
                <a:xfrm>
                  <a:off x="10619076" y="5498789"/>
                  <a:ext cx="572640" cy="295460"/>
                </a:xfrm>
                <a:prstGeom prst="rect">
                  <a:avLst/>
                </a:prstGeom>
                <a:noFill/>
              </p:spPr>
              <p:txBody>
                <a:bodyPr wrap="square" rtlCol="1">
                  <a:spAutoFit/>
                </a:bodyPr>
                <a:lstStyle/>
                <a:p>
                  <a:pPr algn="ctr"/>
                  <a:r>
                    <a:rPr lang="ar-SA" sz="1050" b="1" dirty="0">
                      <a:solidFill>
                        <a:srgbClr val="C00000"/>
                      </a:solidFill>
                      <a:latin typeface="Sakkal Majalla" panose="02000000000000000000" pitchFamily="2" charset="-78"/>
                      <a:cs typeface="Sakkal Majalla" panose="02000000000000000000" pitchFamily="2" charset="-78"/>
                    </a:rPr>
                    <a:t>النهاية</a:t>
                  </a:r>
                </a:p>
              </p:txBody>
            </p:sp>
            <p:cxnSp>
              <p:nvCxnSpPr>
                <p:cNvPr id="108" name="رابط كسهم مستقيم 107">
                  <a:extLst>
                    <a:ext uri="{FF2B5EF4-FFF2-40B4-BE49-F238E27FC236}">
                      <a16:creationId xmlns:a16="http://schemas.microsoft.com/office/drawing/2014/main" id="{A7A4E340-5CF0-4811-B24E-33F0C6282B34}"/>
                    </a:ext>
                  </a:extLst>
                </p:cNvPr>
                <p:cNvCxnSpPr/>
                <p:nvPr/>
              </p:nvCxnSpPr>
              <p:spPr>
                <a:xfrm flipH="1">
                  <a:off x="9917956" y="1697044"/>
                  <a:ext cx="476820" cy="0"/>
                </a:xfrm>
                <a:prstGeom prst="straightConnector1">
                  <a:avLst/>
                </a:prstGeom>
                <a:noFill/>
                <a:ln w="12700" cap="flat" cmpd="sng" algn="ctr">
                  <a:solidFill>
                    <a:sysClr val="windowText" lastClr="000000"/>
                  </a:solidFill>
                  <a:prstDash val="solid"/>
                  <a:miter lim="800000"/>
                  <a:tailEnd type="arrow"/>
                </a:ln>
                <a:effectLst/>
              </p:spPr>
            </p:cxnSp>
            <p:cxnSp>
              <p:nvCxnSpPr>
                <p:cNvPr id="109" name="رابط كسهم مستقيم 108">
                  <a:extLst>
                    <a:ext uri="{FF2B5EF4-FFF2-40B4-BE49-F238E27FC236}">
                      <a16:creationId xmlns:a16="http://schemas.microsoft.com/office/drawing/2014/main" id="{6276C927-4F4E-4125-8A6C-254D9980A9BA}"/>
                    </a:ext>
                  </a:extLst>
                </p:cNvPr>
                <p:cNvCxnSpPr/>
                <p:nvPr/>
              </p:nvCxnSpPr>
              <p:spPr>
                <a:xfrm flipH="1">
                  <a:off x="8021963" y="1703300"/>
                  <a:ext cx="476820" cy="0"/>
                </a:xfrm>
                <a:prstGeom prst="straightConnector1">
                  <a:avLst/>
                </a:prstGeom>
                <a:noFill/>
                <a:ln w="12700" cap="flat" cmpd="sng" algn="ctr">
                  <a:solidFill>
                    <a:sysClr val="windowText" lastClr="000000"/>
                  </a:solidFill>
                  <a:prstDash val="solid"/>
                  <a:miter lim="800000"/>
                  <a:tailEnd type="arrow"/>
                </a:ln>
                <a:effectLst/>
              </p:spPr>
            </p:cxnSp>
            <p:sp>
              <p:nvSpPr>
                <p:cNvPr id="110" name="مستطيل مستدير الزوايا 14">
                  <a:extLst>
                    <a:ext uri="{FF2B5EF4-FFF2-40B4-BE49-F238E27FC236}">
                      <a16:creationId xmlns:a16="http://schemas.microsoft.com/office/drawing/2014/main" id="{EEE76DED-085F-4940-A086-4D6F8FE7A9C8}"/>
                    </a:ext>
                  </a:extLst>
                </p:cNvPr>
                <p:cNvSpPr/>
                <p:nvPr/>
              </p:nvSpPr>
              <p:spPr>
                <a:xfrm>
                  <a:off x="4394970" y="1393039"/>
                  <a:ext cx="1600200" cy="641933"/>
                </a:xfrm>
                <a:prstGeom prst="roundRect">
                  <a:avLst/>
                </a:prstGeom>
                <a:solidFill>
                  <a:srgbClr val="00565D"/>
                </a:solidFill>
                <a:ln w="12700" cap="flat" cmpd="sng" algn="ctr">
                  <a:solidFill>
                    <a:srgbClr val="00565D"/>
                  </a:solidFill>
                  <a:prstDash val="solid"/>
                  <a:miter lim="800000"/>
                </a:ln>
                <a:effectLst/>
              </p:spPr>
              <p:txBody>
                <a:bodyPr rtlCol="1" anchor="ctr"/>
                <a:lstStyle/>
                <a:p>
                  <a:pPr algn="ctr" defTabSz="801929">
                    <a:defRPr/>
                  </a:pPr>
                  <a:r>
                    <a:rPr lang="ar-SA" sz="1050" b="1" kern="0" dirty="0">
                      <a:solidFill>
                        <a:prstClr val="white"/>
                      </a:solidFill>
                      <a:latin typeface="Calibri" panose="020F0502020204030204"/>
                      <a:cs typeface="Arial" panose="020B0604020202020204" pitchFamily="34" charset="0"/>
                    </a:rPr>
                    <a:t>تحويل المعاملة للارتباط من إدارة التخطيط والميزانية</a:t>
                  </a:r>
                </a:p>
              </p:txBody>
            </p:sp>
            <p:sp>
              <p:nvSpPr>
                <p:cNvPr id="111" name="مربع نص 110">
                  <a:extLst>
                    <a:ext uri="{FF2B5EF4-FFF2-40B4-BE49-F238E27FC236}">
                      <a16:creationId xmlns:a16="http://schemas.microsoft.com/office/drawing/2014/main" id="{74DAC347-1163-4CC7-93B9-2A37E7FF0404}"/>
                    </a:ext>
                  </a:extLst>
                </p:cNvPr>
                <p:cNvSpPr txBox="1"/>
                <p:nvPr/>
              </p:nvSpPr>
              <p:spPr>
                <a:xfrm>
                  <a:off x="6059276" y="1420757"/>
                  <a:ext cx="385958" cy="295460"/>
                </a:xfrm>
                <a:prstGeom prst="rect">
                  <a:avLst/>
                </a:prstGeom>
                <a:noFill/>
              </p:spPr>
              <p:txBody>
                <a:bodyPr wrap="square" rtlCol="1">
                  <a:spAutoFit/>
                </a:bodyPr>
                <a:lstStyle/>
                <a:p>
                  <a:pPr algn="ctr"/>
                  <a:r>
                    <a:rPr lang="ar-SA" sz="1050" b="1" dirty="0">
                      <a:solidFill>
                        <a:prstClr val="black"/>
                      </a:solidFill>
                      <a:latin typeface="Sakkal Majalla" panose="02000000000000000000" pitchFamily="2" charset="-78"/>
                      <a:cs typeface="Sakkal Majalla" panose="02000000000000000000" pitchFamily="2" charset="-78"/>
                    </a:rPr>
                    <a:t>نعم</a:t>
                  </a:r>
                </a:p>
              </p:txBody>
            </p:sp>
            <p:sp>
              <p:nvSpPr>
                <p:cNvPr id="112" name="سداسي 111">
                  <a:extLst>
                    <a:ext uri="{FF2B5EF4-FFF2-40B4-BE49-F238E27FC236}">
                      <a16:creationId xmlns:a16="http://schemas.microsoft.com/office/drawing/2014/main" id="{666A6744-40C6-48BC-887E-848E6AF7910C}"/>
                    </a:ext>
                  </a:extLst>
                </p:cNvPr>
                <p:cNvSpPr/>
                <p:nvPr/>
              </p:nvSpPr>
              <p:spPr>
                <a:xfrm>
                  <a:off x="6517583" y="1157206"/>
                  <a:ext cx="1448657" cy="1108902"/>
                </a:xfrm>
                <a:prstGeom prst="hexagon">
                  <a:avLst/>
                </a:prstGeom>
                <a:solidFill>
                  <a:srgbClr val="9E8D64"/>
                </a:solidFill>
                <a:ln w="12700" cap="flat" cmpd="sng" algn="ctr">
                  <a:solidFill>
                    <a:sysClr val="windowText" lastClr="000000"/>
                  </a:solidFill>
                  <a:prstDash val="solid"/>
                  <a:miter lim="800000"/>
                </a:ln>
                <a:effectLst/>
              </p:spPr>
              <p:txBody>
                <a:bodyPr rtlCol="1" anchor="ctr"/>
                <a:lstStyle/>
                <a:p>
                  <a:pPr algn="ctr" defTabSz="801929">
                    <a:defRPr/>
                  </a:pPr>
                  <a:r>
                    <a:rPr lang="ar-SA" sz="1050" b="1" kern="0" dirty="0">
                      <a:solidFill>
                        <a:prstClr val="white"/>
                      </a:solidFill>
                      <a:latin typeface="Calibri" panose="020F0502020204030204"/>
                      <a:cs typeface="Arial" panose="020B0604020202020204" pitchFamily="34" charset="0"/>
                    </a:rPr>
                    <a:t>هل المعاملة مستوفية لكافة مسوغات الصرف</a:t>
                  </a:r>
                </a:p>
              </p:txBody>
            </p:sp>
            <p:sp>
              <p:nvSpPr>
                <p:cNvPr id="113" name="مستطيل مستدير الزوايا 18">
                  <a:extLst>
                    <a:ext uri="{FF2B5EF4-FFF2-40B4-BE49-F238E27FC236}">
                      <a16:creationId xmlns:a16="http://schemas.microsoft.com/office/drawing/2014/main" id="{044FA6FB-52F0-4355-B96E-C2A3F4E30F69}"/>
                    </a:ext>
                  </a:extLst>
                </p:cNvPr>
                <p:cNvSpPr/>
                <p:nvPr/>
              </p:nvSpPr>
              <p:spPr>
                <a:xfrm>
                  <a:off x="6475160" y="2724373"/>
                  <a:ext cx="1600200" cy="641933"/>
                </a:xfrm>
                <a:prstGeom prst="roundRect">
                  <a:avLst/>
                </a:prstGeom>
                <a:solidFill>
                  <a:srgbClr val="00565D"/>
                </a:solidFill>
                <a:ln w="12700" cap="flat" cmpd="sng" algn="ctr">
                  <a:solidFill>
                    <a:srgbClr val="00565D"/>
                  </a:solidFill>
                  <a:prstDash val="solid"/>
                  <a:miter lim="800000"/>
                </a:ln>
                <a:effectLst/>
              </p:spPr>
              <p:txBody>
                <a:bodyPr rtlCol="1" anchor="ctr"/>
                <a:lstStyle/>
                <a:p>
                  <a:pPr algn="ctr" defTabSz="801929">
                    <a:defRPr/>
                  </a:pPr>
                  <a:r>
                    <a:rPr lang="ar-SA" sz="1050" b="1" kern="0" dirty="0">
                      <a:solidFill>
                        <a:prstClr val="white"/>
                      </a:solidFill>
                      <a:latin typeface="Calibri" panose="020F0502020204030204"/>
                      <a:cs typeface="Arial" panose="020B0604020202020204" pitchFamily="34" charset="0"/>
                    </a:rPr>
                    <a:t>أعادة المعاملة لأصل المصدر</a:t>
                  </a:r>
                </a:p>
              </p:txBody>
            </p:sp>
            <p:sp>
              <p:nvSpPr>
                <p:cNvPr id="114" name="مربع نص 113">
                  <a:extLst>
                    <a:ext uri="{FF2B5EF4-FFF2-40B4-BE49-F238E27FC236}">
                      <a16:creationId xmlns:a16="http://schemas.microsoft.com/office/drawing/2014/main" id="{65B598FF-8E93-4CF7-A21D-1FB8A7757AE8}"/>
                    </a:ext>
                  </a:extLst>
                </p:cNvPr>
                <p:cNvSpPr txBox="1"/>
                <p:nvPr/>
              </p:nvSpPr>
              <p:spPr>
                <a:xfrm>
                  <a:off x="9903317" y="1211753"/>
                  <a:ext cx="577171" cy="483479"/>
                </a:xfrm>
                <a:prstGeom prst="rect">
                  <a:avLst/>
                </a:prstGeom>
                <a:noFill/>
              </p:spPr>
              <p:txBody>
                <a:bodyPr wrap="square" rtlCol="1">
                  <a:spAutoFit/>
                </a:bodyPr>
                <a:lstStyle/>
                <a:p>
                  <a:pPr algn="ctr"/>
                  <a:r>
                    <a:rPr lang="ar-SA" sz="1050" b="1" dirty="0">
                      <a:solidFill>
                        <a:prstClr val="black"/>
                      </a:solidFill>
                      <a:latin typeface="Sakkal Majalla" panose="02000000000000000000" pitchFamily="2" charset="-78"/>
                      <a:cs typeface="Sakkal Majalla" panose="02000000000000000000" pitchFamily="2" charset="-78"/>
                    </a:rPr>
                    <a:t>بدء العمل</a:t>
                  </a:r>
                </a:p>
              </p:txBody>
            </p:sp>
            <p:cxnSp>
              <p:nvCxnSpPr>
                <p:cNvPr id="115" name="رابط كسهم مستقيم 114">
                  <a:extLst>
                    <a:ext uri="{FF2B5EF4-FFF2-40B4-BE49-F238E27FC236}">
                      <a16:creationId xmlns:a16="http://schemas.microsoft.com/office/drawing/2014/main" id="{95F0F3CA-D7CB-4C60-9EBD-C4488A224090}"/>
                    </a:ext>
                  </a:extLst>
                </p:cNvPr>
                <p:cNvCxnSpPr/>
                <p:nvPr/>
              </p:nvCxnSpPr>
              <p:spPr>
                <a:xfrm flipH="1">
                  <a:off x="6013845" y="1711656"/>
                  <a:ext cx="476820" cy="0"/>
                </a:xfrm>
                <a:prstGeom prst="straightConnector1">
                  <a:avLst/>
                </a:prstGeom>
                <a:noFill/>
                <a:ln w="12700" cap="flat" cmpd="sng" algn="ctr">
                  <a:solidFill>
                    <a:sysClr val="windowText" lastClr="000000"/>
                  </a:solidFill>
                  <a:prstDash val="solid"/>
                  <a:miter lim="800000"/>
                  <a:tailEnd type="arrow"/>
                </a:ln>
                <a:effectLst/>
              </p:spPr>
            </p:cxnSp>
            <p:sp>
              <p:nvSpPr>
                <p:cNvPr id="116" name="مربع نص 115">
                  <a:extLst>
                    <a:ext uri="{FF2B5EF4-FFF2-40B4-BE49-F238E27FC236}">
                      <a16:creationId xmlns:a16="http://schemas.microsoft.com/office/drawing/2014/main" id="{F4AD88D4-5185-4616-A982-4DD2243401B1}"/>
                    </a:ext>
                  </a:extLst>
                </p:cNvPr>
                <p:cNvSpPr txBox="1"/>
                <p:nvPr/>
              </p:nvSpPr>
              <p:spPr>
                <a:xfrm>
                  <a:off x="6947337" y="2346161"/>
                  <a:ext cx="385958" cy="295460"/>
                </a:xfrm>
                <a:prstGeom prst="rect">
                  <a:avLst/>
                </a:prstGeom>
                <a:noFill/>
              </p:spPr>
              <p:txBody>
                <a:bodyPr wrap="square" rtlCol="1">
                  <a:spAutoFit/>
                </a:bodyPr>
                <a:lstStyle/>
                <a:p>
                  <a:pPr algn="ctr"/>
                  <a:r>
                    <a:rPr lang="ar-SA" sz="1050" b="1" dirty="0">
                      <a:solidFill>
                        <a:prstClr val="black"/>
                      </a:solidFill>
                      <a:latin typeface="Sakkal Majalla" panose="02000000000000000000" pitchFamily="2" charset="-78"/>
                      <a:cs typeface="Sakkal Majalla" panose="02000000000000000000" pitchFamily="2" charset="-78"/>
                    </a:rPr>
                    <a:t>لا</a:t>
                  </a:r>
                </a:p>
              </p:txBody>
            </p:sp>
            <p:cxnSp>
              <p:nvCxnSpPr>
                <p:cNvPr id="117" name="رابط كسهم مستقيم 116">
                  <a:extLst>
                    <a:ext uri="{FF2B5EF4-FFF2-40B4-BE49-F238E27FC236}">
                      <a16:creationId xmlns:a16="http://schemas.microsoft.com/office/drawing/2014/main" id="{4371F0EF-BE1C-428B-873A-0DED3D2414E3}"/>
                    </a:ext>
                  </a:extLst>
                </p:cNvPr>
                <p:cNvCxnSpPr/>
                <p:nvPr/>
              </p:nvCxnSpPr>
              <p:spPr>
                <a:xfrm>
                  <a:off x="7231956" y="2289314"/>
                  <a:ext cx="685" cy="378073"/>
                </a:xfrm>
                <a:prstGeom prst="straightConnector1">
                  <a:avLst/>
                </a:prstGeom>
                <a:noFill/>
                <a:ln w="12700" cap="flat" cmpd="sng" algn="ctr">
                  <a:solidFill>
                    <a:sysClr val="windowText" lastClr="000000"/>
                  </a:solidFill>
                  <a:prstDash val="solid"/>
                  <a:miter lim="800000"/>
                  <a:tailEnd type="triangle"/>
                </a:ln>
                <a:effectLst/>
              </p:spPr>
            </p:cxnSp>
            <p:cxnSp>
              <p:nvCxnSpPr>
                <p:cNvPr id="118" name="رابط كسهم مستقيم 117">
                  <a:extLst>
                    <a:ext uri="{FF2B5EF4-FFF2-40B4-BE49-F238E27FC236}">
                      <a16:creationId xmlns:a16="http://schemas.microsoft.com/office/drawing/2014/main" id="{6755152E-CB34-4C30-9CEB-DBA785DA05C8}"/>
                    </a:ext>
                  </a:extLst>
                </p:cNvPr>
                <p:cNvCxnSpPr/>
                <p:nvPr/>
              </p:nvCxnSpPr>
              <p:spPr>
                <a:xfrm flipH="1">
                  <a:off x="3839618" y="1697044"/>
                  <a:ext cx="476820" cy="0"/>
                </a:xfrm>
                <a:prstGeom prst="straightConnector1">
                  <a:avLst/>
                </a:prstGeom>
                <a:noFill/>
                <a:ln w="12700" cap="flat" cmpd="sng" algn="ctr">
                  <a:solidFill>
                    <a:sysClr val="windowText" lastClr="000000"/>
                  </a:solidFill>
                  <a:prstDash val="solid"/>
                  <a:miter lim="800000"/>
                  <a:tailEnd type="arrow"/>
                </a:ln>
                <a:effectLst/>
              </p:spPr>
            </p:cxnSp>
            <p:sp>
              <p:nvSpPr>
                <p:cNvPr id="119" name="مستطيل مستدير الزوايا 26">
                  <a:extLst>
                    <a:ext uri="{FF2B5EF4-FFF2-40B4-BE49-F238E27FC236}">
                      <a16:creationId xmlns:a16="http://schemas.microsoft.com/office/drawing/2014/main" id="{079F39E5-01EB-4CB6-9883-67D32A802460}"/>
                    </a:ext>
                  </a:extLst>
                </p:cNvPr>
                <p:cNvSpPr/>
                <p:nvPr/>
              </p:nvSpPr>
              <p:spPr>
                <a:xfrm>
                  <a:off x="2160033" y="1391340"/>
                  <a:ext cx="1600200" cy="641933"/>
                </a:xfrm>
                <a:prstGeom prst="roundRect">
                  <a:avLst/>
                </a:prstGeom>
                <a:solidFill>
                  <a:srgbClr val="00565D"/>
                </a:solidFill>
                <a:ln w="12700" cap="flat" cmpd="sng" algn="ctr">
                  <a:solidFill>
                    <a:srgbClr val="00565D"/>
                  </a:solidFill>
                  <a:prstDash val="solid"/>
                  <a:miter lim="800000"/>
                </a:ln>
                <a:effectLst/>
              </p:spPr>
              <p:txBody>
                <a:bodyPr rtlCol="1" anchor="ctr"/>
                <a:lstStyle/>
                <a:p>
                  <a:pPr algn="ctr" defTabSz="801929">
                    <a:defRPr/>
                  </a:pPr>
                  <a:r>
                    <a:rPr lang="ar-SA" sz="1050" b="1" kern="0" dirty="0">
                      <a:solidFill>
                        <a:prstClr val="white"/>
                      </a:solidFill>
                      <a:latin typeface="Calibri" panose="020F0502020204030204"/>
                      <a:cs typeface="Arial" panose="020B0604020202020204" pitchFamily="34" charset="0"/>
                    </a:rPr>
                    <a:t>مراجعة واعتماد امر الصرف من قسم المحاسبة</a:t>
                  </a:r>
                </a:p>
              </p:txBody>
            </p:sp>
            <p:cxnSp>
              <p:nvCxnSpPr>
                <p:cNvPr id="120" name="رابط كسهم مستقيم 119">
                  <a:extLst>
                    <a:ext uri="{FF2B5EF4-FFF2-40B4-BE49-F238E27FC236}">
                      <a16:creationId xmlns:a16="http://schemas.microsoft.com/office/drawing/2014/main" id="{C4BFF817-D63A-4695-93EC-674521FABE5F}"/>
                    </a:ext>
                  </a:extLst>
                </p:cNvPr>
                <p:cNvCxnSpPr/>
                <p:nvPr/>
              </p:nvCxnSpPr>
              <p:spPr>
                <a:xfrm flipH="1">
                  <a:off x="2972201" y="2084716"/>
                  <a:ext cx="16392" cy="363414"/>
                </a:xfrm>
                <a:prstGeom prst="straightConnector1">
                  <a:avLst/>
                </a:prstGeom>
                <a:noFill/>
                <a:ln w="6350" cap="flat" cmpd="sng" algn="ctr">
                  <a:solidFill>
                    <a:sysClr val="windowText" lastClr="000000"/>
                  </a:solidFill>
                  <a:prstDash val="solid"/>
                  <a:miter lim="800000"/>
                  <a:tailEnd type="triangle"/>
                </a:ln>
                <a:effectLst/>
              </p:spPr>
            </p:cxnSp>
            <p:sp>
              <p:nvSpPr>
                <p:cNvPr id="121" name="مستطيل مستدير الزوايا 33">
                  <a:extLst>
                    <a:ext uri="{FF2B5EF4-FFF2-40B4-BE49-F238E27FC236}">
                      <a16:creationId xmlns:a16="http://schemas.microsoft.com/office/drawing/2014/main" id="{A0C7C722-BB1C-4B8F-9E44-C84B7168664C}"/>
                    </a:ext>
                  </a:extLst>
                </p:cNvPr>
                <p:cNvSpPr/>
                <p:nvPr/>
              </p:nvSpPr>
              <p:spPr>
                <a:xfrm>
                  <a:off x="2188493" y="4097854"/>
                  <a:ext cx="1600200" cy="641933"/>
                </a:xfrm>
                <a:prstGeom prst="roundRect">
                  <a:avLst/>
                </a:prstGeom>
                <a:solidFill>
                  <a:srgbClr val="00565D"/>
                </a:solidFill>
                <a:ln w="12700" cap="flat" cmpd="sng" algn="ctr">
                  <a:solidFill>
                    <a:srgbClr val="00565D"/>
                  </a:solidFill>
                  <a:prstDash val="solid"/>
                  <a:miter lim="800000"/>
                </a:ln>
                <a:effectLst/>
              </p:spPr>
              <p:txBody>
                <a:bodyPr rtlCol="1" anchor="ctr"/>
                <a:lstStyle/>
                <a:p>
                  <a:pPr algn="ctr" defTabSz="801929">
                    <a:defRPr/>
                  </a:pPr>
                  <a:r>
                    <a:rPr lang="ar-SA" sz="1050" b="1" kern="0" dirty="0">
                      <a:solidFill>
                        <a:prstClr val="white"/>
                      </a:solidFill>
                      <a:latin typeface="Calibri" panose="020F0502020204030204"/>
                      <a:cs typeface="Arial" panose="020B0604020202020204" pitchFamily="34" charset="0"/>
                    </a:rPr>
                    <a:t>اعتماد أمر الصرف من مدير الادارة</a:t>
                  </a:r>
                </a:p>
              </p:txBody>
            </p:sp>
            <p:cxnSp>
              <p:nvCxnSpPr>
                <p:cNvPr id="122" name="رابط كسهم مستقيم 121">
                  <a:extLst>
                    <a:ext uri="{FF2B5EF4-FFF2-40B4-BE49-F238E27FC236}">
                      <a16:creationId xmlns:a16="http://schemas.microsoft.com/office/drawing/2014/main" id="{73DBB791-25D7-41B0-AEBD-FC0EFE379493}"/>
                    </a:ext>
                  </a:extLst>
                </p:cNvPr>
                <p:cNvCxnSpPr/>
                <p:nvPr/>
              </p:nvCxnSpPr>
              <p:spPr>
                <a:xfrm>
                  <a:off x="2955304" y="3598308"/>
                  <a:ext cx="0" cy="350655"/>
                </a:xfrm>
                <a:prstGeom prst="straightConnector1">
                  <a:avLst/>
                </a:prstGeom>
                <a:noFill/>
                <a:ln w="12700" cap="flat" cmpd="sng" algn="ctr">
                  <a:solidFill>
                    <a:sysClr val="windowText" lastClr="000000"/>
                  </a:solidFill>
                  <a:prstDash val="solid"/>
                  <a:miter lim="800000"/>
                  <a:tailEnd type="triangle"/>
                </a:ln>
                <a:effectLst/>
              </p:spPr>
            </p:cxnSp>
            <p:sp>
              <p:nvSpPr>
                <p:cNvPr id="123" name="مربع نص 122">
                  <a:extLst>
                    <a:ext uri="{FF2B5EF4-FFF2-40B4-BE49-F238E27FC236}">
                      <a16:creationId xmlns:a16="http://schemas.microsoft.com/office/drawing/2014/main" id="{759A432B-5E93-4D58-A235-694A31417F5B}"/>
                    </a:ext>
                  </a:extLst>
                </p:cNvPr>
                <p:cNvSpPr txBox="1"/>
                <p:nvPr/>
              </p:nvSpPr>
              <p:spPr>
                <a:xfrm>
                  <a:off x="2569345" y="3666304"/>
                  <a:ext cx="385958" cy="295460"/>
                </a:xfrm>
                <a:prstGeom prst="rect">
                  <a:avLst/>
                </a:prstGeom>
                <a:noFill/>
              </p:spPr>
              <p:txBody>
                <a:bodyPr wrap="square" rtlCol="1">
                  <a:spAutoFit/>
                </a:bodyPr>
                <a:lstStyle/>
                <a:p>
                  <a:pPr algn="ctr"/>
                  <a:endParaRPr lang="ar-SA" sz="1050" b="1" dirty="0">
                    <a:solidFill>
                      <a:prstClr val="black"/>
                    </a:solidFill>
                    <a:latin typeface="Sakkal Majalla" panose="02000000000000000000" pitchFamily="2" charset="-78"/>
                    <a:cs typeface="Sakkal Majalla" panose="02000000000000000000" pitchFamily="2" charset="-78"/>
                  </a:endParaRPr>
                </a:p>
              </p:txBody>
            </p:sp>
            <p:sp>
              <p:nvSpPr>
                <p:cNvPr id="124" name="مستطيل مستدير الزوايا 37">
                  <a:extLst>
                    <a:ext uri="{FF2B5EF4-FFF2-40B4-BE49-F238E27FC236}">
                      <a16:creationId xmlns:a16="http://schemas.microsoft.com/office/drawing/2014/main" id="{BAD61E1E-50ED-4F38-9817-16E0EB8B49A0}"/>
                    </a:ext>
                  </a:extLst>
                </p:cNvPr>
                <p:cNvSpPr/>
                <p:nvPr/>
              </p:nvSpPr>
              <p:spPr>
                <a:xfrm>
                  <a:off x="2205624" y="5303421"/>
                  <a:ext cx="1600200" cy="641933"/>
                </a:xfrm>
                <a:prstGeom prst="roundRect">
                  <a:avLst/>
                </a:prstGeom>
                <a:solidFill>
                  <a:srgbClr val="00565D"/>
                </a:solidFill>
                <a:ln w="12700" cap="flat" cmpd="sng" algn="ctr">
                  <a:solidFill>
                    <a:srgbClr val="00565D"/>
                  </a:solidFill>
                  <a:prstDash val="solid"/>
                  <a:miter lim="800000"/>
                </a:ln>
                <a:effectLst/>
              </p:spPr>
              <p:txBody>
                <a:bodyPr rtlCol="1" anchor="ctr"/>
                <a:lstStyle/>
                <a:p>
                  <a:pPr algn="ctr" defTabSz="801929">
                    <a:defRPr/>
                  </a:pPr>
                  <a:r>
                    <a:rPr lang="ar-SA" sz="1050" b="1" kern="0" dirty="0">
                      <a:solidFill>
                        <a:prstClr val="white"/>
                      </a:solidFill>
                      <a:latin typeface="Calibri" panose="020F0502020204030204"/>
                      <a:cs typeface="Arial" panose="020B0604020202020204" pitchFamily="34" charset="0"/>
                    </a:rPr>
                    <a:t>اعتماد امر الصرف من صاحب الصلاحية ثم المراقب المالي</a:t>
                  </a:r>
                </a:p>
              </p:txBody>
            </p:sp>
            <p:cxnSp>
              <p:nvCxnSpPr>
                <p:cNvPr id="125" name="رابط كسهم مستقيم 124">
                  <a:extLst>
                    <a:ext uri="{FF2B5EF4-FFF2-40B4-BE49-F238E27FC236}">
                      <a16:creationId xmlns:a16="http://schemas.microsoft.com/office/drawing/2014/main" id="{83065482-00A9-4C94-B092-3A78DFB2D9EF}"/>
                    </a:ext>
                  </a:extLst>
                </p:cNvPr>
                <p:cNvCxnSpPr/>
                <p:nvPr/>
              </p:nvCxnSpPr>
              <p:spPr>
                <a:xfrm>
                  <a:off x="3919164" y="5652678"/>
                  <a:ext cx="325328" cy="0"/>
                </a:xfrm>
                <a:prstGeom prst="straightConnector1">
                  <a:avLst/>
                </a:prstGeom>
                <a:noFill/>
                <a:ln w="12700" cap="flat" cmpd="sng" algn="ctr">
                  <a:solidFill>
                    <a:sysClr val="windowText" lastClr="000000"/>
                  </a:solidFill>
                  <a:prstDash val="solid"/>
                  <a:miter lim="800000"/>
                  <a:tailEnd type="arrow"/>
                </a:ln>
                <a:effectLst/>
              </p:spPr>
            </p:cxnSp>
            <p:sp>
              <p:nvSpPr>
                <p:cNvPr id="126" name="مستطيل مستدير الزوايا 40">
                  <a:extLst>
                    <a:ext uri="{FF2B5EF4-FFF2-40B4-BE49-F238E27FC236}">
                      <a16:creationId xmlns:a16="http://schemas.microsoft.com/office/drawing/2014/main" id="{A54445AC-D564-4459-8511-1DF04E34B7B5}"/>
                    </a:ext>
                  </a:extLst>
                </p:cNvPr>
                <p:cNvSpPr/>
                <p:nvPr/>
              </p:nvSpPr>
              <p:spPr>
                <a:xfrm>
                  <a:off x="4331013" y="5303421"/>
                  <a:ext cx="1600200" cy="641933"/>
                </a:xfrm>
                <a:prstGeom prst="roundRect">
                  <a:avLst/>
                </a:prstGeom>
                <a:solidFill>
                  <a:srgbClr val="00565D"/>
                </a:solidFill>
                <a:ln w="12700" cap="flat" cmpd="sng" algn="ctr">
                  <a:solidFill>
                    <a:srgbClr val="00565D"/>
                  </a:solidFill>
                  <a:prstDash val="solid"/>
                  <a:miter lim="800000"/>
                </a:ln>
                <a:effectLst/>
              </p:spPr>
              <p:txBody>
                <a:bodyPr rtlCol="1" anchor="ctr"/>
                <a:lstStyle/>
                <a:p>
                  <a:pPr lvl="0" algn="ctr">
                    <a:defRPr/>
                  </a:pPr>
                  <a:r>
                    <a:rPr lang="ar-SA" sz="1050" b="1" kern="0" dirty="0">
                      <a:solidFill>
                        <a:prstClr val="white"/>
                      </a:solidFill>
                    </a:rPr>
                    <a:t>اصدار أمر الدفع من قسم الشيكات واوامر الدفع</a:t>
                  </a:r>
                </a:p>
              </p:txBody>
            </p:sp>
            <p:cxnSp>
              <p:nvCxnSpPr>
                <p:cNvPr id="127" name="رابط كسهم مستقيم 126">
                  <a:extLst>
                    <a:ext uri="{FF2B5EF4-FFF2-40B4-BE49-F238E27FC236}">
                      <a16:creationId xmlns:a16="http://schemas.microsoft.com/office/drawing/2014/main" id="{EA4157B0-0968-4C98-8D69-2C0AD59ADF04}"/>
                    </a:ext>
                  </a:extLst>
                </p:cNvPr>
                <p:cNvCxnSpPr/>
                <p:nvPr/>
              </p:nvCxnSpPr>
              <p:spPr>
                <a:xfrm flipV="1">
                  <a:off x="6063674" y="5624387"/>
                  <a:ext cx="323905" cy="1"/>
                </a:xfrm>
                <a:prstGeom prst="straightConnector1">
                  <a:avLst/>
                </a:prstGeom>
                <a:noFill/>
                <a:ln w="12700" cap="flat" cmpd="sng" algn="ctr">
                  <a:solidFill>
                    <a:sysClr val="windowText" lastClr="000000"/>
                  </a:solidFill>
                  <a:prstDash val="solid"/>
                  <a:miter lim="800000"/>
                  <a:tailEnd type="arrow"/>
                </a:ln>
                <a:effectLst/>
              </p:spPr>
            </p:cxnSp>
            <p:sp>
              <p:nvSpPr>
                <p:cNvPr id="129" name="مستطيل مستدير الزوايا 44">
                  <a:extLst>
                    <a:ext uri="{FF2B5EF4-FFF2-40B4-BE49-F238E27FC236}">
                      <a16:creationId xmlns:a16="http://schemas.microsoft.com/office/drawing/2014/main" id="{951C2AFB-764C-405D-A89E-2BB11DBD3312}"/>
                    </a:ext>
                  </a:extLst>
                </p:cNvPr>
                <p:cNvSpPr/>
                <p:nvPr/>
              </p:nvSpPr>
              <p:spPr>
                <a:xfrm>
                  <a:off x="8319884" y="1336527"/>
                  <a:ext cx="1600200" cy="641933"/>
                </a:xfrm>
                <a:prstGeom prst="roundRect">
                  <a:avLst/>
                </a:prstGeom>
                <a:solidFill>
                  <a:srgbClr val="00565D"/>
                </a:solidFill>
                <a:ln w="12700" cap="flat" cmpd="sng" algn="ctr">
                  <a:solidFill>
                    <a:srgbClr val="00565D"/>
                  </a:solidFill>
                  <a:prstDash val="solid"/>
                  <a:miter lim="800000"/>
                </a:ln>
                <a:effectLst/>
              </p:spPr>
              <p:txBody>
                <a:bodyPr rtlCol="1" anchor="ctr"/>
                <a:lstStyle/>
                <a:p>
                  <a:pPr algn="ctr" defTabSz="801929">
                    <a:defRPr/>
                  </a:pPr>
                  <a:r>
                    <a:rPr lang="ar-SA" sz="1050" b="1" kern="0" dirty="0">
                      <a:solidFill>
                        <a:prstClr val="white"/>
                      </a:solidFill>
                      <a:latin typeface="Calibri" panose="020F0502020204030204"/>
                      <a:cs typeface="Arial" panose="020B0604020202020204" pitchFamily="34" charset="0"/>
                    </a:rPr>
                    <a:t>استلام المعاملة من قسم الاتصالات وتحويلها الى قسم التدقيق</a:t>
                  </a:r>
                </a:p>
              </p:txBody>
            </p:sp>
          </p:grpSp>
          <p:sp>
            <p:nvSpPr>
              <p:cNvPr id="89" name="سداسي 88">
                <a:extLst>
                  <a:ext uri="{FF2B5EF4-FFF2-40B4-BE49-F238E27FC236}">
                    <a16:creationId xmlns:a16="http://schemas.microsoft.com/office/drawing/2014/main" id="{F1773033-82D2-4341-AF2E-36C343861C3F}"/>
                  </a:ext>
                </a:extLst>
              </p:cNvPr>
              <p:cNvSpPr/>
              <p:nvPr/>
            </p:nvSpPr>
            <p:spPr>
              <a:xfrm>
                <a:off x="1292506" y="3121424"/>
                <a:ext cx="1286670" cy="930459"/>
              </a:xfrm>
              <a:prstGeom prst="hexagon">
                <a:avLst/>
              </a:prstGeom>
              <a:solidFill>
                <a:srgbClr val="9E8D64"/>
              </a:solidFill>
              <a:ln w="12700" cap="flat" cmpd="sng" algn="ctr">
                <a:solidFill>
                  <a:sysClr val="windowText" lastClr="000000"/>
                </a:solidFill>
                <a:prstDash val="solid"/>
                <a:miter lim="800000"/>
              </a:ln>
              <a:effectLst/>
            </p:spPr>
            <p:txBody>
              <a:bodyPr rtlCol="1" anchor="ctr"/>
              <a:lstStyle/>
              <a:p>
                <a:pPr algn="ctr" defTabSz="801929">
                  <a:defRPr/>
                </a:pPr>
                <a:r>
                  <a:rPr lang="ar-SA" sz="1050" b="1" kern="0" dirty="0">
                    <a:solidFill>
                      <a:prstClr val="white"/>
                    </a:solidFill>
                    <a:latin typeface="Calibri" panose="020F0502020204030204"/>
                    <a:cs typeface="Arial" panose="020B0604020202020204" pitchFamily="34" charset="0"/>
                  </a:rPr>
                  <a:t>هل المعاملة مستوفية لكافة مسوغات الصرف</a:t>
                </a:r>
              </a:p>
            </p:txBody>
          </p:sp>
          <p:cxnSp>
            <p:nvCxnSpPr>
              <p:cNvPr id="91" name="رابط كسهم مستقيم 90">
                <a:extLst>
                  <a:ext uri="{FF2B5EF4-FFF2-40B4-BE49-F238E27FC236}">
                    <a16:creationId xmlns:a16="http://schemas.microsoft.com/office/drawing/2014/main" id="{78E56E6E-A26E-4894-BDEC-A910C1634A3C}"/>
                  </a:ext>
                </a:extLst>
              </p:cNvPr>
              <p:cNvCxnSpPr/>
              <p:nvPr/>
            </p:nvCxnSpPr>
            <p:spPr>
              <a:xfrm>
                <a:off x="1912652" y="5200205"/>
                <a:ext cx="0" cy="301350"/>
              </a:xfrm>
              <a:prstGeom prst="straightConnector1">
                <a:avLst/>
              </a:prstGeom>
              <a:noFill/>
              <a:ln w="12700" cap="flat" cmpd="sng" algn="ctr">
                <a:solidFill>
                  <a:sysClr val="windowText" lastClr="000000"/>
                </a:solidFill>
                <a:prstDash val="solid"/>
                <a:miter lim="800000"/>
                <a:tailEnd type="triangle"/>
              </a:ln>
              <a:effectLst/>
            </p:spPr>
          </p:cxnSp>
          <p:sp>
            <p:nvSpPr>
              <p:cNvPr id="92" name="مربع نص 91">
                <a:extLst>
                  <a:ext uri="{FF2B5EF4-FFF2-40B4-BE49-F238E27FC236}">
                    <a16:creationId xmlns:a16="http://schemas.microsoft.com/office/drawing/2014/main" id="{E5E1A2C2-8078-4703-9E3F-3F687418DD2F}"/>
                  </a:ext>
                </a:extLst>
              </p:cNvPr>
              <p:cNvSpPr txBox="1"/>
              <p:nvPr/>
            </p:nvSpPr>
            <p:spPr>
              <a:xfrm>
                <a:off x="1540938" y="4121184"/>
                <a:ext cx="346249" cy="333710"/>
              </a:xfrm>
              <a:prstGeom prst="rect">
                <a:avLst/>
              </a:prstGeom>
              <a:noFill/>
            </p:spPr>
            <p:txBody>
              <a:bodyPr vert="vert270" wrap="square" rtlCol="1">
                <a:spAutoFit/>
              </a:bodyPr>
              <a:lstStyle/>
              <a:p>
                <a:r>
                  <a:rPr lang="ar-SA" sz="1050" b="1" dirty="0"/>
                  <a:t>نعم</a:t>
                </a:r>
              </a:p>
            </p:txBody>
          </p:sp>
          <p:cxnSp>
            <p:nvCxnSpPr>
              <p:cNvPr id="93" name="رابط كسهم مستقيم 92">
                <a:extLst>
                  <a:ext uri="{FF2B5EF4-FFF2-40B4-BE49-F238E27FC236}">
                    <a16:creationId xmlns:a16="http://schemas.microsoft.com/office/drawing/2014/main" id="{4169C389-0E87-4D43-97A1-D2D7F7500466}"/>
                  </a:ext>
                </a:extLst>
              </p:cNvPr>
              <p:cNvCxnSpPr>
                <a:cxnSpLocks/>
                <a:stCxn id="89" idx="0"/>
              </p:cNvCxnSpPr>
              <p:nvPr/>
            </p:nvCxnSpPr>
            <p:spPr>
              <a:xfrm>
                <a:off x="2579176" y="3586654"/>
                <a:ext cx="2762728" cy="0"/>
              </a:xfrm>
              <a:prstGeom prst="straightConnector1">
                <a:avLst/>
              </a:prstGeom>
              <a:noFill/>
              <a:ln w="12700" cap="flat" cmpd="sng" algn="ctr">
                <a:solidFill>
                  <a:sysClr val="windowText" lastClr="000000"/>
                </a:solidFill>
                <a:prstDash val="solid"/>
                <a:miter lim="800000"/>
                <a:tailEnd type="arrow"/>
              </a:ln>
              <a:effectLst/>
            </p:spPr>
          </p:cxnSp>
          <p:sp>
            <p:nvSpPr>
              <p:cNvPr id="94" name="مربع نص 93">
                <a:extLst>
                  <a:ext uri="{FF2B5EF4-FFF2-40B4-BE49-F238E27FC236}">
                    <a16:creationId xmlns:a16="http://schemas.microsoft.com/office/drawing/2014/main" id="{496EECDA-8313-4F97-B2C7-6463B56189AF}"/>
                  </a:ext>
                </a:extLst>
              </p:cNvPr>
              <p:cNvSpPr txBox="1"/>
              <p:nvPr/>
            </p:nvSpPr>
            <p:spPr>
              <a:xfrm>
                <a:off x="3149073" y="3352770"/>
                <a:ext cx="760121" cy="253916"/>
              </a:xfrm>
              <a:prstGeom prst="rect">
                <a:avLst/>
              </a:prstGeom>
              <a:noFill/>
            </p:spPr>
            <p:txBody>
              <a:bodyPr wrap="square" rtlCol="1">
                <a:spAutoFit/>
              </a:bodyPr>
              <a:lstStyle/>
              <a:p>
                <a:r>
                  <a:rPr lang="ar-SA" sz="1050" b="1" dirty="0"/>
                  <a:t>لا</a:t>
                </a:r>
              </a:p>
            </p:txBody>
          </p:sp>
          <p:sp>
            <p:nvSpPr>
              <p:cNvPr id="96" name="مستطيل مستدير الزوايا 45">
                <a:extLst>
                  <a:ext uri="{FF2B5EF4-FFF2-40B4-BE49-F238E27FC236}">
                    <a16:creationId xmlns:a16="http://schemas.microsoft.com/office/drawing/2014/main" id="{48ABC8BF-58A1-48DE-ACD2-C9FB649E4492}"/>
                  </a:ext>
                </a:extLst>
              </p:cNvPr>
              <p:cNvSpPr/>
              <p:nvPr/>
            </p:nvSpPr>
            <p:spPr>
              <a:xfrm>
                <a:off x="5411325" y="5582356"/>
                <a:ext cx="1582144" cy="551672"/>
              </a:xfrm>
              <a:prstGeom prst="roundRect">
                <a:avLst/>
              </a:prstGeom>
              <a:solidFill>
                <a:srgbClr val="00565D"/>
              </a:solidFill>
              <a:ln w="12700" cap="flat" cmpd="sng" algn="ctr">
                <a:solidFill>
                  <a:srgbClr val="00565D"/>
                </a:solidFill>
                <a:prstDash val="solid"/>
                <a:miter lim="800000"/>
              </a:ln>
              <a:effectLst/>
            </p:spPr>
            <p:txBody>
              <a:bodyPr rtlCol="1" anchor="ctr"/>
              <a:lstStyle/>
              <a:p>
                <a:pPr algn="ctr" defTabSz="801929">
                  <a:defRPr/>
                </a:pPr>
                <a:r>
                  <a:rPr lang="ar-SA" sz="1050" b="1" kern="0" dirty="0">
                    <a:solidFill>
                      <a:prstClr val="white"/>
                    </a:solidFill>
                    <a:latin typeface="Calibri" panose="020F0502020204030204"/>
                    <a:cs typeface="Arial" panose="020B0604020202020204" pitchFamily="34" charset="0"/>
                  </a:rPr>
                  <a:t>اعتماد امر الدفع من مدير الادارة</a:t>
                </a:r>
              </a:p>
            </p:txBody>
          </p:sp>
          <p:sp>
            <p:nvSpPr>
              <p:cNvPr id="97" name="مستطيل مستدير الزوايا 46">
                <a:extLst>
                  <a:ext uri="{FF2B5EF4-FFF2-40B4-BE49-F238E27FC236}">
                    <a16:creationId xmlns:a16="http://schemas.microsoft.com/office/drawing/2014/main" id="{1D023A33-FF22-4DF6-82DB-E84956F7C6BE}"/>
                  </a:ext>
                </a:extLst>
              </p:cNvPr>
              <p:cNvSpPr/>
              <p:nvPr/>
            </p:nvSpPr>
            <p:spPr>
              <a:xfrm>
                <a:off x="7448857" y="5582356"/>
                <a:ext cx="1582144" cy="551672"/>
              </a:xfrm>
              <a:prstGeom prst="roundRect">
                <a:avLst/>
              </a:prstGeom>
              <a:solidFill>
                <a:srgbClr val="00565D"/>
              </a:solidFill>
              <a:ln w="12700" cap="flat" cmpd="sng" algn="ctr">
                <a:solidFill>
                  <a:srgbClr val="00565D"/>
                </a:solidFill>
                <a:prstDash val="solid"/>
                <a:miter lim="800000"/>
              </a:ln>
              <a:effectLst/>
            </p:spPr>
            <p:txBody>
              <a:bodyPr rtlCol="1" anchor="ctr"/>
              <a:lstStyle/>
              <a:p>
                <a:pPr lvl="0" algn="ctr">
                  <a:defRPr/>
                </a:pPr>
                <a:r>
                  <a:rPr lang="ar-SA" sz="1050" b="1" kern="0" dirty="0">
                    <a:solidFill>
                      <a:prstClr val="white"/>
                    </a:solidFill>
                    <a:latin typeface="Calibri" panose="020F0502020204030204"/>
                    <a:cs typeface="Arial" panose="020B0604020202020204" pitchFamily="34" charset="0"/>
                  </a:rPr>
                  <a:t>اعتماد امر الدفع </a:t>
                </a:r>
                <a:r>
                  <a:rPr lang="ar-SA" sz="1050" b="1" kern="0" dirty="0">
                    <a:solidFill>
                      <a:prstClr val="white"/>
                    </a:solidFill>
                  </a:rPr>
                  <a:t>من صاحب الصلاحية ثم المراقب المالي</a:t>
                </a:r>
              </a:p>
            </p:txBody>
          </p:sp>
          <p:cxnSp>
            <p:nvCxnSpPr>
              <p:cNvPr id="98" name="رابط كسهم مستقيم 97">
                <a:extLst>
                  <a:ext uri="{FF2B5EF4-FFF2-40B4-BE49-F238E27FC236}">
                    <a16:creationId xmlns:a16="http://schemas.microsoft.com/office/drawing/2014/main" id="{050AB113-A89A-4917-87BB-24E8BA842228}"/>
                  </a:ext>
                </a:extLst>
              </p:cNvPr>
              <p:cNvCxnSpPr/>
              <p:nvPr/>
            </p:nvCxnSpPr>
            <p:spPr>
              <a:xfrm>
                <a:off x="7047433" y="5869804"/>
                <a:ext cx="321658" cy="0"/>
              </a:xfrm>
              <a:prstGeom prst="straightConnector1">
                <a:avLst/>
              </a:prstGeom>
              <a:noFill/>
              <a:ln w="12700" cap="flat" cmpd="sng" algn="ctr">
                <a:solidFill>
                  <a:sysClr val="windowText" lastClr="000000"/>
                </a:solidFill>
                <a:prstDash val="solid"/>
                <a:miter lim="800000"/>
                <a:tailEnd type="arrow"/>
              </a:ln>
              <a:effectLst/>
            </p:spPr>
          </p:cxnSp>
          <p:cxnSp>
            <p:nvCxnSpPr>
              <p:cNvPr id="99" name="رابط كسهم مستقيم 98">
                <a:extLst>
                  <a:ext uri="{FF2B5EF4-FFF2-40B4-BE49-F238E27FC236}">
                    <a16:creationId xmlns:a16="http://schemas.microsoft.com/office/drawing/2014/main" id="{30361BF8-6BBE-4216-9154-DDCDE1377ABA}"/>
                  </a:ext>
                </a:extLst>
              </p:cNvPr>
              <p:cNvCxnSpPr/>
              <p:nvPr/>
            </p:nvCxnSpPr>
            <p:spPr>
              <a:xfrm>
                <a:off x="9059158" y="5881416"/>
                <a:ext cx="321658" cy="0"/>
              </a:xfrm>
              <a:prstGeom prst="straightConnector1">
                <a:avLst/>
              </a:prstGeom>
              <a:noFill/>
              <a:ln w="12700" cap="flat" cmpd="sng" algn="ctr">
                <a:solidFill>
                  <a:sysClr val="windowText" lastClr="000000"/>
                </a:solidFill>
                <a:prstDash val="solid"/>
                <a:miter lim="800000"/>
                <a:tailEnd type="arrow"/>
              </a:ln>
              <a:effectLst/>
            </p:spPr>
          </p:cxnSp>
        </p:grpSp>
        <p:cxnSp>
          <p:nvCxnSpPr>
            <p:cNvPr id="130" name="موصل: على شكل مرفق 129">
              <a:extLst>
                <a:ext uri="{FF2B5EF4-FFF2-40B4-BE49-F238E27FC236}">
                  <a16:creationId xmlns:a16="http://schemas.microsoft.com/office/drawing/2014/main" id="{7B3A7FD9-3947-4C14-8538-FB305E5C811B}"/>
                </a:ext>
              </a:extLst>
            </p:cNvPr>
            <p:cNvCxnSpPr>
              <a:cxnSpLocks/>
              <a:stCxn id="113" idx="3"/>
            </p:cNvCxnSpPr>
            <p:nvPr/>
          </p:nvCxnSpPr>
          <p:spPr>
            <a:xfrm flipV="1">
              <a:off x="6353994" y="2873222"/>
              <a:ext cx="2785347" cy="831622"/>
            </a:xfrm>
            <a:prstGeom prst="bentConnector3">
              <a:avLst>
                <a:gd name="adj1" fmla="val 100064"/>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1" name="موصل: على شكل مرفق 130">
              <a:extLst>
                <a:ext uri="{FF2B5EF4-FFF2-40B4-BE49-F238E27FC236}">
                  <a16:creationId xmlns:a16="http://schemas.microsoft.com/office/drawing/2014/main" id="{A075B417-D335-4607-9CDD-332D02D452EA}"/>
                </a:ext>
              </a:extLst>
            </p:cNvPr>
            <p:cNvCxnSpPr>
              <a:cxnSpLocks/>
              <a:stCxn id="97" idx="0"/>
              <a:endCxn id="113" idx="2"/>
            </p:cNvCxnSpPr>
            <p:nvPr/>
          </p:nvCxnSpPr>
          <p:spPr>
            <a:xfrm rot="16200000" flipV="1">
              <a:off x="5759245" y="3784358"/>
              <a:ext cx="1671859" cy="2064503"/>
            </a:xfrm>
            <a:prstGeom prst="bentConnector3">
              <a:avLst>
                <a:gd name="adj1" fmla="val 50000"/>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5" name="مربع نص 174">
              <a:extLst>
                <a:ext uri="{FF2B5EF4-FFF2-40B4-BE49-F238E27FC236}">
                  <a16:creationId xmlns:a16="http://schemas.microsoft.com/office/drawing/2014/main" id="{1E9EB6AE-1136-44A9-ADC9-315EA1676D27}"/>
                </a:ext>
              </a:extLst>
            </p:cNvPr>
            <p:cNvSpPr txBox="1"/>
            <p:nvPr/>
          </p:nvSpPr>
          <p:spPr>
            <a:xfrm>
              <a:off x="5635581" y="4600122"/>
              <a:ext cx="1802678" cy="230832"/>
            </a:xfrm>
            <a:prstGeom prst="rect">
              <a:avLst/>
            </a:prstGeom>
            <a:noFill/>
          </p:spPr>
          <p:txBody>
            <a:bodyPr wrap="square" rtlCol="1">
              <a:spAutoFit/>
            </a:bodyPr>
            <a:lstStyle/>
            <a:p>
              <a:pPr algn="ctr"/>
              <a:r>
                <a:rPr lang="ar-SA" sz="900" dirty="0"/>
                <a:t>في حالة وجود أي ملاحظة</a:t>
              </a:r>
            </a:p>
          </p:txBody>
        </p:sp>
      </p:grpSp>
    </p:spTree>
    <p:extLst>
      <p:ext uri="{BB962C8B-B14F-4D97-AF65-F5344CB8AC3E}">
        <p14:creationId xmlns:p14="http://schemas.microsoft.com/office/powerpoint/2010/main" val="2750393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061955" y="2446117"/>
            <a:ext cx="9215520" cy="3737562"/>
          </a:xfrm>
          <a:prstGeom prst="rect">
            <a:avLst/>
          </a:prstGeom>
          <a:noFill/>
        </p:spPr>
        <p:txBody>
          <a:bodyPr wrap="square" rtlCol="1">
            <a:spAutoFit/>
          </a:bodyPr>
          <a:lstStyle/>
          <a:p>
            <a:pPr marL="250603" indent="-250603" algn="r" rtl="1">
              <a:buFont typeface="Arial" panose="020B0604020202020204" pitchFamily="34" charset="0"/>
              <a:buChar char="•"/>
            </a:pPr>
            <a:r>
              <a:rPr lang="ar-SA" sz="1579" dirty="0"/>
              <a:t>صورة من محضر لجنة فتح المظاريف</a:t>
            </a:r>
          </a:p>
          <a:p>
            <a:pPr marL="250603" indent="-250603" algn="r" rtl="1">
              <a:buFont typeface="Arial" panose="020B0604020202020204" pitchFamily="34" charset="0"/>
              <a:buChar char="•"/>
            </a:pPr>
            <a:r>
              <a:rPr lang="ar-SA" sz="1579" dirty="0"/>
              <a:t>صورة من محضر اللجنة الفنية</a:t>
            </a:r>
          </a:p>
          <a:p>
            <a:pPr marL="250603" indent="-250603" algn="r" rtl="1">
              <a:buFont typeface="Arial" panose="020B0604020202020204" pitchFamily="34" charset="0"/>
              <a:buChar char="•"/>
            </a:pPr>
            <a:r>
              <a:rPr lang="ar-SA" sz="1579" dirty="0"/>
              <a:t>صورة من محضر لجنة البت</a:t>
            </a:r>
          </a:p>
          <a:p>
            <a:pPr marL="250603" indent="-250603" algn="r" rtl="1">
              <a:buFont typeface="Arial" panose="020B0604020202020204" pitchFamily="34" charset="0"/>
              <a:buChar char="•"/>
            </a:pPr>
            <a:r>
              <a:rPr lang="ar-SA" sz="1579" dirty="0"/>
              <a:t>صورة من العقد</a:t>
            </a:r>
          </a:p>
          <a:p>
            <a:pPr marL="250603" indent="-250603" algn="r" rtl="1">
              <a:buFont typeface="Arial" panose="020B0604020202020204" pitchFamily="34" charset="0"/>
              <a:buChar char="•"/>
            </a:pPr>
            <a:r>
              <a:rPr lang="ar-SA" sz="1579" dirty="0"/>
              <a:t>صورة من محضر استلام الموقع</a:t>
            </a:r>
          </a:p>
          <a:p>
            <a:pPr marL="250603" indent="-250603" algn="r" rtl="1">
              <a:buFont typeface="Arial" panose="020B0604020202020204" pitchFamily="34" charset="0"/>
              <a:buChar char="•"/>
            </a:pPr>
            <a:r>
              <a:rPr lang="ar-SA" sz="1579" dirty="0"/>
              <a:t>اصل المستخلص موقع من المشرف ومهندسي الجهة المنفذة ومعتمد من رئيس الجهة</a:t>
            </a:r>
          </a:p>
          <a:p>
            <a:pPr marL="250603" indent="-250603" algn="r" rtl="1">
              <a:buFont typeface="Arial" panose="020B0604020202020204" pitchFamily="34" charset="0"/>
              <a:buChar char="•"/>
            </a:pPr>
            <a:r>
              <a:rPr lang="ar-SA" sz="1579" dirty="0"/>
              <a:t>صور الشهادات الخاصة بالشركة او المؤسسة على ان تكون سارية المفعول</a:t>
            </a:r>
          </a:p>
          <a:p>
            <a:pPr marL="250603" indent="-250603" algn="r" rtl="1">
              <a:buFont typeface="Arial" panose="020B0604020202020204" pitchFamily="34" charset="0"/>
              <a:buChar char="•"/>
            </a:pPr>
            <a:r>
              <a:rPr lang="ar-SA" sz="1579" dirty="0"/>
              <a:t>خطاب مطالبة من الشركة </a:t>
            </a:r>
          </a:p>
          <a:p>
            <a:pPr marL="250603" indent="-250603" algn="r" rtl="1">
              <a:buFont typeface="Arial" panose="020B0604020202020204" pitchFamily="34" charset="0"/>
              <a:buChar char="•"/>
            </a:pPr>
            <a:r>
              <a:rPr lang="ar-SA" sz="1579" dirty="0"/>
              <a:t>محضر استلام (نموذج رقم 3) اذا كانت هناك أجهزة او منقولات عينية</a:t>
            </a:r>
          </a:p>
          <a:p>
            <a:pPr marL="250603" indent="-250603" algn="r" rtl="1">
              <a:buFont typeface="Arial" panose="020B0604020202020204" pitchFamily="34" charset="0"/>
              <a:buChar char="•"/>
            </a:pPr>
            <a:r>
              <a:rPr lang="ar-SA" sz="1579" dirty="0"/>
              <a:t>صورة من الضمان البنكي</a:t>
            </a:r>
          </a:p>
          <a:p>
            <a:pPr marL="250603" indent="-250603" algn="r" rtl="1">
              <a:buFont typeface="Arial" panose="020B0604020202020204" pitchFamily="34" charset="0"/>
              <a:buChar char="•"/>
            </a:pPr>
            <a:r>
              <a:rPr lang="ar-SA" sz="1579" dirty="0"/>
              <a:t>كشف استلام الرواتب</a:t>
            </a:r>
          </a:p>
          <a:p>
            <a:pPr marL="250603" indent="-250603" algn="r" rtl="1">
              <a:buFont typeface="Arial" panose="020B0604020202020204" pitchFamily="34" charset="0"/>
              <a:buChar char="•"/>
            </a:pPr>
            <a:r>
              <a:rPr lang="ar-SA" sz="1579" dirty="0"/>
              <a:t>شهادة عدم وجود قضايا عمالية (المستخلص النهائي)</a:t>
            </a:r>
          </a:p>
          <a:p>
            <a:pPr marL="250603" indent="-250603" algn="r" rtl="1">
              <a:buFont typeface="Arial" panose="020B0604020202020204" pitchFamily="34" charset="0"/>
              <a:buChar char="•"/>
            </a:pPr>
            <a:r>
              <a:rPr lang="ar-SA" sz="1579" dirty="0"/>
              <a:t>امر الصرف</a:t>
            </a:r>
          </a:p>
          <a:p>
            <a:pPr marL="250603" indent="-250603" algn="r" rtl="1">
              <a:buFont typeface="Arial" panose="020B0604020202020204" pitchFamily="34" charset="0"/>
              <a:buChar char="•"/>
            </a:pPr>
            <a:r>
              <a:rPr lang="ar-SA" sz="1579" dirty="0"/>
              <a:t>امر الشراء</a:t>
            </a:r>
          </a:p>
          <a:p>
            <a:pPr marL="250603" indent="-250603" algn="r" rtl="1">
              <a:buFont typeface="Arial" panose="020B0604020202020204" pitchFamily="34" charset="0"/>
              <a:buChar char="•"/>
            </a:pPr>
            <a:r>
              <a:rPr lang="ar-SA" sz="1579" dirty="0"/>
              <a:t>خطاب الارتباط</a:t>
            </a:r>
          </a:p>
        </p:txBody>
      </p:sp>
      <p:graphicFrame>
        <p:nvGraphicFramePr>
          <p:cNvPr id="6" name="جدول 5">
            <a:extLst>
              <a:ext uri="{FF2B5EF4-FFF2-40B4-BE49-F238E27FC236}">
                <a16:creationId xmlns:a16="http://schemas.microsoft.com/office/drawing/2014/main" id="{F111E2EB-6741-469A-99BE-85221ED60A1F}"/>
              </a:ext>
            </a:extLst>
          </p:cNvPr>
          <p:cNvGraphicFramePr>
            <a:graphicFrameLocks noGrp="1"/>
          </p:cNvGraphicFramePr>
          <p:nvPr>
            <p:extLst>
              <p:ext uri="{D42A27DB-BD31-4B8C-83A1-F6EECF244321}">
                <p14:modId xmlns:p14="http://schemas.microsoft.com/office/powerpoint/2010/main" val="3139904168"/>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marL="0" marR="0" lvl="0" indent="0" algn="ctr" defTabSz="1007943" rtl="1" eaLnBrk="1" fontAlgn="auto" latinLnBrk="0" hangingPunct="1">
                        <a:lnSpc>
                          <a:spcPct val="100000"/>
                        </a:lnSpc>
                        <a:spcBef>
                          <a:spcPts val="0"/>
                        </a:spcBef>
                        <a:spcAft>
                          <a:spcPts val="0"/>
                        </a:spcAft>
                        <a:buClrTx/>
                        <a:buSzTx/>
                        <a:buFontTx/>
                        <a:buNone/>
                        <a:tabLst/>
                        <a:defRPr/>
                      </a:pPr>
                      <a:r>
                        <a:rPr lang="ar-SA" sz="1600" b="0" dirty="0">
                          <a:solidFill>
                            <a:srgbClr val="227478"/>
                          </a:solidFill>
                          <a:latin typeface="Sakkal Majalla" panose="02000000000000000000" pitchFamily="2" charset="-78"/>
                          <a:cs typeface="Sakkal Majalla" panose="02000000000000000000" pitchFamily="2" charset="-78"/>
                        </a:rPr>
                        <a:t>عنوان الوثيقة : </a:t>
                      </a:r>
                      <a:r>
                        <a:rPr lang="ar-SA" sz="1600" b="0" dirty="0"/>
                        <a:t>المسوغات المطلوبة لصرف معاملات البرامج والمشاريع</a:t>
                      </a: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FA-FC-1</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grpSp>
        <p:nvGrpSpPr>
          <p:cNvPr id="7" name="مجموعة 6">
            <a:extLst>
              <a:ext uri="{FF2B5EF4-FFF2-40B4-BE49-F238E27FC236}">
                <a16:creationId xmlns:a16="http://schemas.microsoft.com/office/drawing/2014/main" id="{7152A9F7-ACE6-4354-AB0C-76E6C68CB251}"/>
              </a:ext>
            </a:extLst>
          </p:cNvPr>
          <p:cNvGrpSpPr/>
          <p:nvPr/>
        </p:nvGrpSpPr>
        <p:grpSpPr>
          <a:xfrm>
            <a:off x="5889319" y="0"/>
            <a:ext cx="4802494" cy="673100"/>
            <a:chOff x="5889319" y="0"/>
            <a:chExt cx="4802494" cy="673100"/>
          </a:xfrm>
        </p:grpSpPr>
        <p:sp>
          <p:nvSpPr>
            <p:cNvPr id="8" name="Rectangle 70">
              <a:extLst>
                <a:ext uri="{FF2B5EF4-FFF2-40B4-BE49-F238E27FC236}">
                  <a16:creationId xmlns:a16="http://schemas.microsoft.com/office/drawing/2014/main" id="{9E282E1E-F8D6-48FE-8EC6-EB91EDC5C336}"/>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خرائط التدفق</a:t>
              </a:r>
            </a:p>
          </p:txBody>
        </p:sp>
        <p:sp>
          <p:nvSpPr>
            <p:cNvPr id="9" name="مستطيل 8">
              <a:extLst>
                <a:ext uri="{FF2B5EF4-FFF2-40B4-BE49-F238E27FC236}">
                  <a16:creationId xmlns:a16="http://schemas.microsoft.com/office/drawing/2014/main" id="{4CCA93F5-CA8D-48E9-9A64-FA67CB2C5E93}"/>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1A64399F-A31A-433E-B75E-886A8FAE906C}"/>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2111636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 name="موصل: على شكل مرفق 101">
            <a:extLst>
              <a:ext uri="{FF2B5EF4-FFF2-40B4-BE49-F238E27FC236}">
                <a16:creationId xmlns:a16="http://schemas.microsoft.com/office/drawing/2014/main" id="{6919668C-3F68-4DB2-8048-6C4F389C219F}"/>
              </a:ext>
            </a:extLst>
          </p:cNvPr>
          <p:cNvCxnSpPr>
            <a:cxnSpLocks/>
          </p:cNvCxnSpPr>
          <p:nvPr/>
        </p:nvCxnSpPr>
        <p:spPr>
          <a:xfrm flipV="1">
            <a:off x="6438223" y="2964244"/>
            <a:ext cx="2996749" cy="894740"/>
          </a:xfrm>
          <a:prstGeom prst="bentConnector3">
            <a:avLst>
              <a:gd name="adj1" fmla="val 100064"/>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موصل: على شكل مرفق 102">
            <a:extLst>
              <a:ext uri="{FF2B5EF4-FFF2-40B4-BE49-F238E27FC236}">
                <a16:creationId xmlns:a16="http://schemas.microsoft.com/office/drawing/2014/main" id="{82F1FB59-4A2C-412B-8F5A-B825D2682239}"/>
              </a:ext>
            </a:extLst>
          </p:cNvPr>
          <p:cNvCxnSpPr>
            <a:cxnSpLocks/>
          </p:cNvCxnSpPr>
          <p:nvPr/>
        </p:nvCxnSpPr>
        <p:spPr>
          <a:xfrm rot="16200000" flipV="1">
            <a:off x="5798334" y="3944533"/>
            <a:ext cx="1798749" cy="2221194"/>
          </a:xfrm>
          <a:prstGeom prst="bentConnector3">
            <a:avLst>
              <a:gd name="adj1" fmla="val 50000"/>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4" name="مربع نص 103">
            <a:extLst>
              <a:ext uri="{FF2B5EF4-FFF2-40B4-BE49-F238E27FC236}">
                <a16:creationId xmlns:a16="http://schemas.microsoft.com/office/drawing/2014/main" id="{2CB28B39-A633-41DD-9E00-D6DAF597FA7C}"/>
              </a:ext>
            </a:extLst>
          </p:cNvPr>
          <p:cNvSpPr txBox="1"/>
          <p:nvPr/>
        </p:nvSpPr>
        <p:spPr>
          <a:xfrm>
            <a:off x="5665285" y="4822212"/>
            <a:ext cx="1939497" cy="248352"/>
          </a:xfrm>
          <a:prstGeom prst="rect">
            <a:avLst/>
          </a:prstGeom>
          <a:noFill/>
        </p:spPr>
        <p:txBody>
          <a:bodyPr wrap="square" rtlCol="1">
            <a:spAutoFit/>
          </a:bodyPr>
          <a:lstStyle/>
          <a:p>
            <a:pPr algn="ctr"/>
            <a:r>
              <a:rPr lang="ar-SA" sz="900" dirty="0"/>
              <a:t>في حالة وجود أي ملاحظة</a:t>
            </a:r>
          </a:p>
        </p:txBody>
      </p:sp>
      <p:grpSp>
        <p:nvGrpSpPr>
          <p:cNvPr id="7" name="مجموعة 6">
            <a:extLst>
              <a:ext uri="{FF2B5EF4-FFF2-40B4-BE49-F238E27FC236}">
                <a16:creationId xmlns:a16="http://schemas.microsoft.com/office/drawing/2014/main" id="{294E5BCF-5A12-426C-A096-C167F76D1A23}"/>
              </a:ext>
            </a:extLst>
          </p:cNvPr>
          <p:cNvGrpSpPr/>
          <p:nvPr/>
        </p:nvGrpSpPr>
        <p:grpSpPr>
          <a:xfrm>
            <a:off x="792299" y="2175299"/>
            <a:ext cx="9035071" cy="4165721"/>
            <a:chOff x="1117916" y="2012013"/>
            <a:chExt cx="9035071" cy="4165721"/>
          </a:xfrm>
        </p:grpSpPr>
        <p:grpSp>
          <p:nvGrpSpPr>
            <p:cNvPr id="6" name="مجموعة 5"/>
            <p:cNvGrpSpPr/>
            <p:nvPr/>
          </p:nvGrpSpPr>
          <p:grpSpPr>
            <a:xfrm>
              <a:off x="1117916" y="2012013"/>
              <a:ext cx="9035071" cy="4165721"/>
              <a:chOff x="2160033" y="1157205"/>
              <a:chExt cx="9138180" cy="4847287"/>
            </a:xfrm>
          </p:grpSpPr>
          <p:sp>
            <p:nvSpPr>
              <p:cNvPr id="9" name="دائرة مجوفة 8"/>
              <p:cNvSpPr/>
              <p:nvPr/>
            </p:nvSpPr>
            <p:spPr>
              <a:xfrm>
                <a:off x="10499671" y="1267688"/>
                <a:ext cx="762913" cy="748768"/>
              </a:xfrm>
              <a:prstGeom prst="donut">
                <a:avLst>
                  <a:gd name="adj" fmla="val 9978"/>
                </a:avLst>
              </a:prstGeom>
              <a:solidFill>
                <a:srgbClr val="C00000"/>
              </a:solidFill>
              <a:ln w="12700" cap="flat" cmpd="sng" algn="ctr">
                <a:solidFill>
                  <a:srgbClr val="C00000"/>
                </a:solidFill>
                <a:prstDash val="solid"/>
                <a:miter lim="800000"/>
              </a:ln>
              <a:effectLst/>
            </p:spPr>
            <p:txBody>
              <a:bodyPr rtlCol="1" anchor="ctr"/>
              <a:lstStyle/>
              <a:p>
                <a:pPr algn="ctr" defTabSz="801929">
                  <a:defRPr/>
                </a:pPr>
                <a:endParaRPr lang="ar-SA" sz="1100" kern="0">
                  <a:solidFill>
                    <a:prstClr val="black"/>
                  </a:solidFill>
                  <a:latin typeface="Calibri" panose="020F0502020204030204"/>
                  <a:cs typeface="Arial" panose="020B0604020202020204" pitchFamily="34" charset="0"/>
                </a:endParaRPr>
              </a:p>
            </p:txBody>
          </p:sp>
          <p:sp>
            <p:nvSpPr>
              <p:cNvPr id="10" name="مربع نص 9"/>
              <p:cNvSpPr txBox="1"/>
              <p:nvPr/>
            </p:nvSpPr>
            <p:spPr>
              <a:xfrm>
                <a:off x="10585383" y="1513088"/>
                <a:ext cx="618080" cy="304413"/>
              </a:xfrm>
              <a:prstGeom prst="rect">
                <a:avLst/>
              </a:prstGeom>
              <a:noFill/>
            </p:spPr>
            <p:txBody>
              <a:bodyPr wrap="square" rtlCol="1">
                <a:spAutoFit/>
              </a:bodyPr>
              <a:lstStyle/>
              <a:p>
                <a:pPr algn="ctr"/>
                <a:r>
                  <a:rPr lang="ar-SA" sz="1100" b="1" dirty="0">
                    <a:solidFill>
                      <a:srgbClr val="C00000"/>
                    </a:solidFill>
                    <a:latin typeface="Sakkal Majalla" panose="02000000000000000000" pitchFamily="2" charset="-78"/>
                    <a:cs typeface="Sakkal Majalla" panose="02000000000000000000" pitchFamily="2" charset="-78"/>
                  </a:rPr>
                  <a:t>البداية</a:t>
                </a:r>
              </a:p>
            </p:txBody>
          </p:sp>
          <p:sp>
            <p:nvSpPr>
              <p:cNvPr id="11" name="دائرة مجوفة 10"/>
              <p:cNvSpPr/>
              <p:nvPr/>
            </p:nvSpPr>
            <p:spPr>
              <a:xfrm>
                <a:off x="10544923" y="5244283"/>
                <a:ext cx="753290" cy="760209"/>
              </a:xfrm>
              <a:prstGeom prst="donut">
                <a:avLst>
                  <a:gd name="adj" fmla="val 9978"/>
                </a:avLst>
              </a:prstGeom>
              <a:solidFill>
                <a:srgbClr val="C00000"/>
              </a:solidFill>
              <a:ln w="12700" cap="flat" cmpd="sng" algn="ctr">
                <a:solidFill>
                  <a:srgbClr val="C00000"/>
                </a:solidFill>
                <a:prstDash val="solid"/>
                <a:miter lim="800000"/>
              </a:ln>
              <a:effectLst/>
            </p:spPr>
            <p:txBody>
              <a:bodyPr rtlCol="1" anchor="ctr"/>
              <a:lstStyle/>
              <a:p>
                <a:pPr algn="ctr" defTabSz="801929">
                  <a:defRPr/>
                </a:pPr>
                <a:endParaRPr lang="ar-SA" sz="1100" kern="0">
                  <a:solidFill>
                    <a:prstClr val="black"/>
                  </a:solidFill>
                  <a:latin typeface="Calibri" panose="020F0502020204030204"/>
                  <a:cs typeface="Arial" panose="020B0604020202020204" pitchFamily="34" charset="0"/>
                </a:endParaRPr>
              </a:p>
            </p:txBody>
          </p:sp>
          <p:sp>
            <p:nvSpPr>
              <p:cNvPr id="12" name="مربع نص 11"/>
              <p:cNvSpPr txBox="1"/>
              <p:nvPr/>
            </p:nvSpPr>
            <p:spPr>
              <a:xfrm>
                <a:off x="10619076" y="5498789"/>
                <a:ext cx="572640" cy="304413"/>
              </a:xfrm>
              <a:prstGeom prst="rect">
                <a:avLst/>
              </a:prstGeom>
              <a:noFill/>
            </p:spPr>
            <p:txBody>
              <a:bodyPr wrap="square" rtlCol="1">
                <a:spAutoFit/>
              </a:bodyPr>
              <a:lstStyle/>
              <a:p>
                <a:pPr algn="ctr"/>
                <a:r>
                  <a:rPr lang="ar-SA" sz="1100" b="1" dirty="0">
                    <a:solidFill>
                      <a:srgbClr val="C00000"/>
                    </a:solidFill>
                    <a:latin typeface="Sakkal Majalla" panose="02000000000000000000" pitchFamily="2" charset="-78"/>
                    <a:cs typeface="Sakkal Majalla" panose="02000000000000000000" pitchFamily="2" charset="-78"/>
                  </a:rPr>
                  <a:t>النهاية</a:t>
                </a:r>
              </a:p>
            </p:txBody>
          </p:sp>
          <p:cxnSp>
            <p:nvCxnSpPr>
              <p:cNvPr id="13" name="رابط كسهم مستقيم 12"/>
              <p:cNvCxnSpPr/>
              <p:nvPr/>
            </p:nvCxnSpPr>
            <p:spPr>
              <a:xfrm flipH="1">
                <a:off x="9917956" y="1697044"/>
                <a:ext cx="476820" cy="0"/>
              </a:xfrm>
              <a:prstGeom prst="straightConnector1">
                <a:avLst/>
              </a:prstGeom>
              <a:noFill/>
              <a:ln w="12700" cap="flat" cmpd="sng" algn="ctr">
                <a:solidFill>
                  <a:sysClr val="windowText" lastClr="000000"/>
                </a:solidFill>
                <a:prstDash val="solid"/>
                <a:miter lim="800000"/>
                <a:tailEnd type="arrow"/>
              </a:ln>
              <a:effectLst/>
            </p:spPr>
          </p:cxnSp>
          <p:cxnSp>
            <p:nvCxnSpPr>
              <p:cNvPr id="14" name="رابط كسهم مستقيم 13"/>
              <p:cNvCxnSpPr/>
              <p:nvPr/>
            </p:nvCxnSpPr>
            <p:spPr>
              <a:xfrm flipH="1">
                <a:off x="8021963" y="1703300"/>
                <a:ext cx="476820" cy="0"/>
              </a:xfrm>
              <a:prstGeom prst="straightConnector1">
                <a:avLst/>
              </a:prstGeom>
              <a:noFill/>
              <a:ln w="12700" cap="flat" cmpd="sng" algn="ctr">
                <a:solidFill>
                  <a:sysClr val="windowText" lastClr="000000"/>
                </a:solidFill>
                <a:prstDash val="solid"/>
                <a:miter lim="800000"/>
                <a:tailEnd type="arrow"/>
              </a:ln>
              <a:effectLst/>
            </p:spPr>
          </p:cxnSp>
          <p:sp>
            <p:nvSpPr>
              <p:cNvPr id="15" name="مستطيل مستدير الزوايا 14"/>
              <p:cNvSpPr/>
              <p:nvPr/>
            </p:nvSpPr>
            <p:spPr>
              <a:xfrm>
                <a:off x="4394970" y="1393039"/>
                <a:ext cx="1600200" cy="641933"/>
              </a:xfrm>
              <a:prstGeom prst="roundRect">
                <a:avLst/>
              </a:prstGeom>
              <a:solidFill>
                <a:srgbClr val="00565D"/>
              </a:solidFill>
              <a:ln w="12700" cap="flat" cmpd="sng" algn="ctr">
                <a:solidFill>
                  <a:srgbClr val="00565D"/>
                </a:solidFill>
                <a:prstDash val="solid"/>
                <a:miter lim="800000"/>
              </a:ln>
              <a:effectLst/>
            </p:spPr>
            <p:txBody>
              <a:bodyPr rtlCol="1" anchor="ctr"/>
              <a:lstStyle/>
              <a:p>
                <a:pPr algn="ctr" defTabSz="801929">
                  <a:defRPr/>
                </a:pPr>
                <a:r>
                  <a:rPr lang="ar-SA" sz="1100" kern="0" dirty="0">
                    <a:solidFill>
                      <a:prstClr val="white"/>
                    </a:solidFill>
                    <a:latin typeface="Calibri" panose="020F0502020204030204"/>
                    <a:cs typeface="Arial" panose="020B0604020202020204" pitchFamily="34" charset="0"/>
                  </a:rPr>
                  <a:t>تحويل المعاملة للارتباط من إدارة التخطيط والميزانية</a:t>
                </a:r>
              </a:p>
            </p:txBody>
          </p:sp>
          <p:sp>
            <p:nvSpPr>
              <p:cNvPr id="17" name="مربع نص 16"/>
              <p:cNvSpPr txBox="1"/>
              <p:nvPr/>
            </p:nvSpPr>
            <p:spPr>
              <a:xfrm>
                <a:off x="6059276" y="1420758"/>
                <a:ext cx="385958" cy="304413"/>
              </a:xfrm>
              <a:prstGeom prst="rect">
                <a:avLst/>
              </a:prstGeom>
              <a:noFill/>
            </p:spPr>
            <p:txBody>
              <a:bodyPr wrap="square" rtlCol="1">
                <a:spAutoFit/>
              </a:bodyPr>
              <a:lstStyle/>
              <a:p>
                <a:pPr algn="ctr"/>
                <a:r>
                  <a:rPr lang="ar-SA" sz="1100" b="1" dirty="0">
                    <a:solidFill>
                      <a:prstClr val="black"/>
                    </a:solidFill>
                    <a:latin typeface="Sakkal Majalla" panose="02000000000000000000" pitchFamily="2" charset="-78"/>
                    <a:cs typeface="Sakkal Majalla" panose="02000000000000000000" pitchFamily="2" charset="-78"/>
                  </a:rPr>
                  <a:t>نعم</a:t>
                </a:r>
              </a:p>
            </p:txBody>
          </p:sp>
          <p:sp>
            <p:nvSpPr>
              <p:cNvPr id="18" name="سداسي 17"/>
              <p:cNvSpPr/>
              <p:nvPr/>
            </p:nvSpPr>
            <p:spPr>
              <a:xfrm>
                <a:off x="6517583" y="1157205"/>
                <a:ext cx="1525724" cy="1118519"/>
              </a:xfrm>
              <a:prstGeom prst="hexagon">
                <a:avLst/>
              </a:prstGeom>
              <a:solidFill>
                <a:srgbClr val="9E8D64"/>
              </a:solidFill>
              <a:ln w="12700" cap="flat" cmpd="sng" algn="ctr">
                <a:solidFill>
                  <a:sysClr val="windowText" lastClr="000000"/>
                </a:solidFill>
                <a:prstDash val="solid"/>
                <a:miter lim="800000"/>
              </a:ln>
              <a:effectLst/>
            </p:spPr>
            <p:txBody>
              <a:bodyPr rtlCol="1" anchor="ctr"/>
              <a:lstStyle/>
              <a:p>
                <a:pPr algn="ctr" defTabSz="801929">
                  <a:defRPr/>
                </a:pPr>
                <a:r>
                  <a:rPr lang="ar-SA" sz="1100" kern="0" dirty="0">
                    <a:solidFill>
                      <a:prstClr val="white"/>
                    </a:solidFill>
                    <a:latin typeface="Calibri" panose="020F0502020204030204"/>
                    <a:cs typeface="Arial" panose="020B0604020202020204" pitchFamily="34" charset="0"/>
                  </a:rPr>
                  <a:t>هل الطاب مستوفي مسوغات الصرف الخاصة بالعهد</a:t>
                </a:r>
              </a:p>
            </p:txBody>
          </p:sp>
          <p:sp>
            <p:nvSpPr>
              <p:cNvPr id="19" name="مستطيل مستدير الزوايا 18"/>
              <p:cNvSpPr/>
              <p:nvPr/>
            </p:nvSpPr>
            <p:spPr>
              <a:xfrm>
                <a:off x="6475160" y="2724373"/>
                <a:ext cx="1600200" cy="641933"/>
              </a:xfrm>
              <a:prstGeom prst="roundRect">
                <a:avLst/>
              </a:prstGeom>
              <a:solidFill>
                <a:srgbClr val="00565D"/>
              </a:solidFill>
              <a:ln w="12700" cap="flat" cmpd="sng" algn="ctr">
                <a:solidFill>
                  <a:srgbClr val="00565D"/>
                </a:solidFill>
                <a:prstDash val="solid"/>
                <a:miter lim="800000"/>
              </a:ln>
              <a:effectLst/>
            </p:spPr>
            <p:txBody>
              <a:bodyPr rtlCol="1" anchor="ctr"/>
              <a:lstStyle/>
              <a:p>
                <a:pPr algn="ctr" defTabSz="801929">
                  <a:defRPr/>
                </a:pPr>
                <a:r>
                  <a:rPr lang="ar-SA" sz="1100" kern="0" dirty="0">
                    <a:solidFill>
                      <a:prstClr val="white"/>
                    </a:solidFill>
                    <a:latin typeface="Calibri" panose="020F0502020204030204"/>
                    <a:cs typeface="Arial" panose="020B0604020202020204" pitchFamily="34" charset="0"/>
                  </a:rPr>
                  <a:t>أعادة المعاملة لأصل المصدر</a:t>
                </a:r>
              </a:p>
            </p:txBody>
          </p:sp>
          <p:sp>
            <p:nvSpPr>
              <p:cNvPr id="21" name="مربع نص 20"/>
              <p:cNvSpPr txBox="1"/>
              <p:nvPr/>
            </p:nvSpPr>
            <p:spPr>
              <a:xfrm>
                <a:off x="9903317" y="1243423"/>
                <a:ext cx="577171" cy="501386"/>
              </a:xfrm>
              <a:prstGeom prst="rect">
                <a:avLst/>
              </a:prstGeom>
              <a:noFill/>
            </p:spPr>
            <p:txBody>
              <a:bodyPr wrap="square" rtlCol="1">
                <a:spAutoFit/>
              </a:bodyPr>
              <a:lstStyle/>
              <a:p>
                <a:pPr algn="ctr"/>
                <a:r>
                  <a:rPr lang="ar-SA" sz="1100" b="1" dirty="0">
                    <a:solidFill>
                      <a:prstClr val="black"/>
                    </a:solidFill>
                    <a:latin typeface="Sakkal Majalla" panose="02000000000000000000" pitchFamily="2" charset="-78"/>
                    <a:cs typeface="Sakkal Majalla" panose="02000000000000000000" pitchFamily="2" charset="-78"/>
                  </a:rPr>
                  <a:t>بدء العمل</a:t>
                </a:r>
              </a:p>
            </p:txBody>
          </p:sp>
          <p:cxnSp>
            <p:nvCxnSpPr>
              <p:cNvPr id="23" name="رابط كسهم مستقيم 22"/>
              <p:cNvCxnSpPr/>
              <p:nvPr/>
            </p:nvCxnSpPr>
            <p:spPr>
              <a:xfrm flipH="1">
                <a:off x="6013845" y="1711656"/>
                <a:ext cx="476820" cy="0"/>
              </a:xfrm>
              <a:prstGeom prst="straightConnector1">
                <a:avLst/>
              </a:prstGeom>
              <a:noFill/>
              <a:ln w="12700" cap="flat" cmpd="sng" algn="ctr">
                <a:solidFill>
                  <a:sysClr val="windowText" lastClr="000000"/>
                </a:solidFill>
                <a:prstDash val="solid"/>
                <a:miter lim="800000"/>
                <a:tailEnd type="arrow"/>
              </a:ln>
              <a:effectLst/>
            </p:spPr>
          </p:cxnSp>
          <p:sp>
            <p:nvSpPr>
              <p:cNvPr id="24" name="مربع نص 23"/>
              <p:cNvSpPr txBox="1"/>
              <p:nvPr/>
            </p:nvSpPr>
            <p:spPr>
              <a:xfrm>
                <a:off x="6947337" y="2346161"/>
                <a:ext cx="385958" cy="304413"/>
              </a:xfrm>
              <a:prstGeom prst="rect">
                <a:avLst/>
              </a:prstGeom>
              <a:noFill/>
            </p:spPr>
            <p:txBody>
              <a:bodyPr wrap="square" rtlCol="1">
                <a:spAutoFit/>
              </a:bodyPr>
              <a:lstStyle/>
              <a:p>
                <a:pPr algn="ctr"/>
                <a:r>
                  <a:rPr lang="ar-SA" sz="1100" b="1" dirty="0">
                    <a:solidFill>
                      <a:prstClr val="black"/>
                    </a:solidFill>
                    <a:latin typeface="Sakkal Majalla" panose="02000000000000000000" pitchFamily="2" charset="-78"/>
                    <a:cs typeface="Sakkal Majalla" panose="02000000000000000000" pitchFamily="2" charset="-78"/>
                  </a:rPr>
                  <a:t>لا</a:t>
                </a:r>
              </a:p>
            </p:txBody>
          </p:sp>
          <p:cxnSp>
            <p:nvCxnSpPr>
              <p:cNvPr id="25" name="رابط كسهم مستقيم 24"/>
              <p:cNvCxnSpPr/>
              <p:nvPr/>
            </p:nvCxnSpPr>
            <p:spPr>
              <a:xfrm>
                <a:off x="7231956" y="2289314"/>
                <a:ext cx="685" cy="378073"/>
              </a:xfrm>
              <a:prstGeom prst="straightConnector1">
                <a:avLst/>
              </a:prstGeom>
              <a:noFill/>
              <a:ln w="12700" cap="flat" cmpd="sng" algn="ctr">
                <a:solidFill>
                  <a:sysClr val="windowText" lastClr="000000"/>
                </a:solidFill>
                <a:prstDash val="solid"/>
                <a:miter lim="800000"/>
                <a:tailEnd type="triangle"/>
              </a:ln>
              <a:effectLst/>
            </p:spPr>
          </p:cxnSp>
          <p:cxnSp>
            <p:nvCxnSpPr>
              <p:cNvPr id="26" name="رابط كسهم مستقيم 25"/>
              <p:cNvCxnSpPr/>
              <p:nvPr/>
            </p:nvCxnSpPr>
            <p:spPr>
              <a:xfrm flipH="1">
                <a:off x="3839618" y="1697044"/>
                <a:ext cx="476820" cy="0"/>
              </a:xfrm>
              <a:prstGeom prst="straightConnector1">
                <a:avLst/>
              </a:prstGeom>
              <a:noFill/>
              <a:ln w="12700" cap="flat" cmpd="sng" algn="ctr">
                <a:solidFill>
                  <a:sysClr val="windowText" lastClr="000000"/>
                </a:solidFill>
                <a:prstDash val="solid"/>
                <a:miter lim="800000"/>
                <a:tailEnd type="arrow"/>
              </a:ln>
              <a:effectLst/>
            </p:spPr>
          </p:cxnSp>
          <p:sp>
            <p:nvSpPr>
              <p:cNvPr id="27" name="مستطيل مستدير الزوايا 26"/>
              <p:cNvSpPr/>
              <p:nvPr/>
            </p:nvSpPr>
            <p:spPr>
              <a:xfrm>
                <a:off x="2160033" y="1391340"/>
                <a:ext cx="1600200" cy="641933"/>
              </a:xfrm>
              <a:prstGeom prst="roundRect">
                <a:avLst/>
              </a:prstGeom>
              <a:solidFill>
                <a:srgbClr val="00565D"/>
              </a:solidFill>
              <a:ln w="12700" cap="flat" cmpd="sng" algn="ctr">
                <a:solidFill>
                  <a:srgbClr val="00565D"/>
                </a:solidFill>
                <a:prstDash val="solid"/>
                <a:miter lim="800000"/>
              </a:ln>
              <a:effectLst/>
            </p:spPr>
            <p:txBody>
              <a:bodyPr rtlCol="1" anchor="ctr"/>
              <a:lstStyle/>
              <a:p>
                <a:pPr algn="ctr" defTabSz="801929">
                  <a:defRPr/>
                </a:pPr>
                <a:r>
                  <a:rPr lang="ar-SA" sz="1100" kern="0" dirty="0">
                    <a:solidFill>
                      <a:prstClr val="white"/>
                    </a:solidFill>
                    <a:latin typeface="Calibri" panose="020F0502020204030204"/>
                    <a:cs typeface="Arial" panose="020B0604020202020204" pitchFamily="34" charset="0"/>
                  </a:rPr>
                  <a:t>مراجعة واعتماد امر الصرف من قسم المحاسبة</a:t>
                </a:r>
              </a:p>
            </p:txBody>
          </p:sp>
          <p:cxnSp>
            <p:nvCxnSpPr>
              <p:cNvPr id="29" name="رابط كسهم مستقيم 28"/>
              <p:cNvCxnSpPr/>
              <p:nvPr/>
            </p:nvCxnSpPr>
            <p:spPr>
              <a:xfrm>
                <a:off x="2988594" y="2084716"/>
                <a:ext cx="8768" cy="261444"/>
              </a:xfrm>
              <a:prstGeom prst="straightConnector1">
                <a:avLst/>
              </a:prstGeom>
              <a:noFill/>
              <a:ln w="6350" cap="flat" cmpd="sng" algn="ctr">
                <a:solidFill>
                  <a:sysClr val="windowText" lastClr="000000"/>
                </a:solidFill>
                <a:prstDash val="solid"/>
                <a:miter lim="800000"/>
                <a:tailEnd type="triangle"/>
              </a:ln>
              <a:effectLst/>
            </p:spPr>
          </p:cxnSp>
          <p:sp>
            <p:nvSpPr>
              <p:cNvPr id="34" name="مستطيل مستدير الزوايا 33"/>
              <p:cNvSpPr/>
              <p:nvPr/>
            </p:nvSpPr>
            <p:spPr>
              <a:xfrm>
                <a:off x="2188493" y="4097854"/>
                <a:ext cx="1600200" cy="641933"/>
              </a:xfrm>
              <a:prstGeom prst="roundRect">
                <a:avLst/>
              </a:prstGeom>
              <a:solidFill>
                <a:srgbClr val="00565D"/>
              </a:solidFill>
              <a:ln w="12700" cap="flat" cmpd="sng" algn="ctr">
                <a:solidFill>
                  <a:srgbClr val="00565D"/>
                </a:solidFill>
                <a:prstDash val="solid"/>
                <a:miter lim="800000"/>
              </a:ln>
              <a:effectLst/>
            </p:spPr>
            <p:txBody>
              <a:bodyPr rtlCol="1" anchor="ctr"/>
              <a:lstStyle/>
              <a:p>
                <a:pPr algn="ctr" defTabSz="801929">
                  <a:defRPr/>
                </a:pPr>
                <a:r>
                  <a:rPr lang="ar-SA" sz="1100" kern="0" dirty="0">
                    <a:solidFill>
                      <a:prstClr val="white"/>
                    </a:solidFill>
                    <a:latin typeface="Calibri" panose="020F0502020204030204"/>
                    <a:cs typeface="Arial" panose="020B0604020202020204" pitchFamily="34" charset="0"/>
                  </a:rPr>
                  <a:t>اعتماد أمر الصرف من مدير الادارة</a:t>
                </a:r>
              </a:p>
            </p:txBody>
          </p:sp>
          <p:cxnSp>
            <p:nvCxnSpPr>
              <p:cNvPr id="36" name="رابط كسهم مستقيم 35"/>
              <p:cNvCxnSpPr/>
              <p:nvPr/>
            </p:nvCxnSpPr>
            <p:spPr>
              <a:xfrm>
                <a:off x="2955304" y="3598308"/>
                <a:ext cx="0" cy="350655"/>
              </a:xfrm>
              <a:prstGeom prst="straightConnector1">
                <a:avLst/>
              </a:prstGeom>
              <a:noFill/>
              <a:ln w="12700" cap="flat" cmpd="sng" algn="ctr">
                <a:solidFill>
                  <a:sysClr val="windowText" lastClr="000000"/>
                </a:solidFill>
                <a:prstDash val="solid"/>
                <a:miter lim="800000"/>
                <a:tailEnd type="triangle"/>
              </a:ln>
              <a:effectLst/>
            </p:spPr>
          </p:cxnSp>
          <p:sp>
            <p:nvSpPr>
              <p:cNvPr id="37" name="مربع نص 36"/>
              <p:cNvSpPr txBox="1"/>
              <p:nvPr/>
            </p:nvSpPr>
            <p:spPr>
              <a:xfrm>
                <a:off x="2569345" y="3666304"/>
                <a:ext cx="385958" cy="304413"/>
              </a:xfrm>
              <a:prstGeom prst="rect">
                <a:avLst/>
              </a:prstGeom>
              <a:noFill/>
            </p:spPr>
            <p:txBody>
              <a:bodyPr wrap="square" rtlCol="1">
                <a:spAutoFit/>
              </a:bodyPr>
              <a:lstStyle/>
              <a:p>
                <a:pPr algn="ctr"/>
                <a:endParaRPr lang="ar-SA" sz="1100" b="1" dirty="0">
                  <a:solidFill>
                    <a:prstClr val="black"/>
                  </a:solidFill>
                  <a:latin typeface="Sakkal Majalla" panose="02000000000000000000" pitchFamily="2" charset="-78"/>
                  <a:cs typeface="Sakkal Majalla" panose="02000000000000000000" pitchFamily="2" charset="-78"/>
                </a:endParaRPr>
              </a:p>
            </p:txBody>
          </p:sp>
          <p:sp>
            <p:nvSpPr>
              <p:cNvPr id="38" name="مستطيل مستدير الزوايا 37"/>
              <p:cNvSpPr/>
              <p:nvPr/>
            </p:nvSpPr>
            <p:spPr>
              <a:xfrm>
                <a:off x="2205624" y="5303421"/>
                <a:ext cx="1600200" cy="641933"/>
              </a:xfrm>
              <a:prstGeom prst="roundRect">
                <a:avLst/>
              </a:prstGeom>
              <a:solidFill>
                <a:srgbClr val="00565D"/>
              </a:solidFill>
              <a:ln w="12700" cap="flat" cmpd="sng" algn="ctr">
                <a:solidFill>
                  <a:srgbClr val="00565D"/>
                </a:solidFill>
                <a:prstDash val="solid"/>
                <a:miter lim="800000"/>
              </a:ln>
              <a:effectLst/>
            </p:spPr>
            <p:txBody>
              <a:bodyPr rtlCol="1" anchor="ctr"/>
              <a:lstStyle/>
              <a:p>
                <a:pPr algn="ctr" defTabSz="801929">
                  <a:defRPr/>
                </a:pPr>
                <a:r>
                  <a:rPr lang="ar-SA" sz="1100" kern="0" dirty="0">
                    <a:solidFill>
                      <a:prstClr val="white"/>
                    </a:solidFill>
                    <a:latin typeface="Calibri" panose="020F0502020204030204"/>
                    <a:cs typeface="Arial" panose="020B0604020202020204" pitchFamily="34" charset="0"/>
                  </a:rPr>
                  <a:t>اعتماد امر الصرف من صاحب الصلاحية ثم المراقب المالي</a:t>
                </a:r>
              </a:p>
            </p:txBody>
          </p:sp>
          <p:cxnSp>
            <p:nvCxnSpPr>
              <p:cNvPr id="40" name="رابط كسهم مستقيم 39"/>
              <p:cNvCxnSpPr/>
              <p:nvPr/>
            </p:nvCxnSpPr>
            <p:spPr>
              <a:xfrm>
                <a:off x="3919164" y="5652678"/>
                <a:ext cx="325328" cy="0"/>
              </a:xfrm>
              <a:prstGeom prst="straightConnector1">
                <a:avLst/>
              </a:prstGeom>
              <a:noFill/>
              <a:ln w="12700" cap="flat" cmpd="sng" algn="ctr">
                <a:solidFill>
                  <a:sysClr val="windowText" lastClr="000000"/>
                </a:solidFill>
                <a:prstDash val="solid"/>
                <a:miter lim="800000"/>
                <a:tailEnd type="arrow"/>
              </a:ln>
              <a:effectLst/>
            </p:spPr>
          </p:cxnSp>
          <p:sp>
            <p:nvSpPr>
              <p:cNvPr id="41" name="مستطيل مستدير الزوايا 40"/>
              <p:cNvSpPr/>
              <p:nvPr/>
            </p:nvSpPr>
            <p:spPr>
              <a:xfrm>
                <a:off x="4331013" y="5303421"/>
                <a:ext cx="1600200" cy="641933"/>
              </a:xfrm>
              <a:prstGeom prst="roundRect">
                <a:avLst/>
              </a:prstGeom>
              <a:solidFill>
                <a:srgbClr val="00565D"/>
              </a:solidFill>
              <a:ln w="12700" cap="flat" cmpd="sng" algn="ctr">
                <a:solidFill>
                  <a:srgbClr val="00565D"/>
                </a:solidFill>
                <a:prstDash val="solid"/>
                <a:miter lim="800000"/>
              </a:ln>
              <a:effectLst/>
            </p:spPr>
            <p:txBody>
              <a:bodyPr rtlCol="1" anchor="ctr"/>
              <a:lstStyle/>
              <a:p>
                <a:pPr lvl="0" algn="ctr">
                  <a:defRPr/>
                </a:pPr>
                <a:r>
                  <a:rPr lang="ar-SA" sz="1100" kern="0" dirty="0">
                    <a:solidFill>
                      <a:prstClr val="white"/>
                    </a:solidFill>
                  </a:rPr>
                  <a:t>اصدار أمر الدفع من قسم الشيكات واوامر الدفع</a:t>
                </a:r>
              </a:p>
            </p:txBody>
          </p:sp>
          <p:cxnSp>
            <p:nvCxnSpPr>
              <p:cNvPr id="43" name="رابط كسهم مستقيم 42"/>
              <p:cNvCxnSpPr/>
              <p:nvPr/>
            </p:nvCxnSpPr>
            <p:spPr>
              <a:xfrm flipV="1">
                <a:off x="6063674" y="5624387"/>
                <a:ext cx="323905" cy="1"/>
              </a:xfrm>
              <a:prstGeom prst="straightConnector1">
                <a:avLst/>
              </a:prstGeom>
              <a:noFill/>
              <a:ln w="12700" cap="flat" cmpd="sng" algn="ctr">
                <a:solidFill>
                  <a:sysClr val="windowText" lastClr="000000"/>
                </a:solidFill>
                <a:prstDash val="solid"/>
                <a:miter lim="800000"/>
                <a:tailEnd type="arrow"/>
              </a:ln>
              <a:effectLst/>
            </p:spPr>
          </p:cxnSp>
          <p:sp>
            <p:nvSpPr>
              <p:cNvPr id="45" name="مستطيل مستدير الزوايا 44"/>
              <p:cNvSpPr/>
              <p:nvPr/>
            </p:nvSpPr>
            <p:spPr>
              <a:xfrm>
                <a:off x="8319884" y="1336527"/>
                <a:ext cx="1600200" cy="641933"/>
              </a:xfrm>
              <a:prstGeom prst="roundRect">
                <a:avLst/>
              </a:prstGeom>
              <a:solidFill>
                <a:srgbClr val="00565D"/>
              </a:solidFill>
              <a:ln w="12700" cap="flat" cmpd="sng" algn="ctr">
                <a:solidFill>
                  <a:srgbClr val="00565D"/>
                </a:solidFill>
                <a:prstDash val="solid"/>
                <a:miter lim="800000"/>
              </a:ln>
              <a:effectLst/>
            </p:spPr>
            <p:txBody>
              <a:bodyPr rtlCol="1" anchor="ctr"/>
              <a:lstStyle/>
              <a:p>
                <a:pPr algn="ctr" defTabSz="801929">
                  <a:defRPr/>
                </a:pPr>
                <a:r>
                  <a:rPr lang="ar-SA" sz="1100" kern="0" dirty="0">
                    <a:solidFill>
                      <a:prstClr val="white"/>
                    </a:solidFill>
                    <a:latin typeface="Calibri" panose="020F0502020204030204"/>
                    <a:cs typeface="Arial" panose="020B0604020202020204" pitchFamily="34" charset="0"/>
                  </a:rPr>
                  <a:t>استلام طلب العهدة وتحويلها للموظف المختص</a:t>
                </a:r>
              </a:p>
            </p:txBody>
          </p:sp>
        </p:grpSp>
        <p:sp>
          <p:nvSpPr>
            <p:cNvPr id="39" name="سداسي 38"/>
            <p:cNvSpPr/>
            <p:nvPr/>
          </p:nvSpPr>
          <p:spPr>
            <a:xfrm>
              <a:off x="1292506" y="3045099"/>
              <a:ext cx="1286670" cy="1006784"/>
            </a:xfrm>
            <a:prstGeom prst="hexagon">
              <a:avLst/>
            </a:prstGeom>
            <a:solidFill>
              <a:srgbClr val="9E8D64"/>
            </a:solidFill>
            <a:ln w="12700" cap="flat" cmpd="sng" algn="ctr">
              <a:solidFill>
                <a:sysClr val="windowText" lastClr="000000"/>
              </a:solidFill>
              <a:prstDash val="solid"/>
              <a:miter lim="800000"/>
            </a:ln>
            <a:effectLst/>
          </p:spPr>
          <p:txBody>
            <a:bodyPr rtlCol="1" anchor="ctr"/>
            <a:lstStyle/>
            <a:p>
              <a:pPr algn="ctr">
                <a:defRPr/>
              </a:pPr>
              <a:endParaRPr lang="ar-SA" sz="1100" kern="0" dirty="0">
                <a:solidFill>
                  <a:prstClr val="white"/>
                </a:solidFill>
                <a:latin typeface="Calibri" panose="020F0502020204030204"/>
                <a:cs typeface="Arial" panose="020B0604020202020204" pitchFamily="34" charset="0"/>
              </a:endParaRPr>
            </a:p>
            <a:p>
              <a:pPr algn="ctr">
                <a:defRPr/>
              </a:pPr>
              <a:r>
                <a:rPr lang="ar-SA" sz="1100" kern="0" dirty="0">
                  <a:solidFill>
                    <a:prstClr val="white"/>
                  </a:solidFill>
                  <a:latin typeface="Calibri" panose="020F0502020204030204"/>
                  <a:cs typeface="Arial" panose="020B0604020202020204" pitchFamily="34" charset="0"/>
                </a:rPr>
                <a:t>هل المعاملة مستوفية لكافة مسوغات </a:t>
              </a:r>
              <a:r>
                <a:rPr lang="ar-SA" sz="1100" kern="0" dirty="0">
                  <a:solidFill>
                    <a:prstClr val="white"/>
                  </a:solidFill>
                </a:rPr>
                <a:t>الصرف الخاصة بالعهد</a:t>
              </a:r>
            </a:p>
            <a:p>
              <a:pPr algn="ctr" defTabSz="801929">
                <a:defRPr/>
              </a:pPr>
              <a:endParaRPr lang="ar-SA" sz="1100" kern="0" dirty="0">
                <a:solidFill>
                  <a:prstClr val="white"/>
                </a:solidFill>
                <a:latin typeface="Calibri" panose="020F0502020204030204"/>
                <a:cs typeface="Arial" panose="020B0604020202020204" pitchFamily="34" charset="0"/>
              </a:endParaRPr>
            </a:p>
          </p:txBody>
        </p:sp>
        <p:cxnSp>
          <p:nvCxnSpPr>
            <p:cNvPr id="42" name="رابط كسهم مستقيم 41"/>
            <p:cNvCxnSpPr/>
            <p:nvPr/>
          </p:nvCxnSpPr>
          <p:spPr>
            <a:xfrm>
              <a:off x="1912652" y="5200205"/>
              <a:ext cx="0" cy="301350"/>
            </a:xfrm>
            <a:prstGeom prst="straightConnector1">
              <a:avLst/>
            </a:prstGeom>
            <a:noFill/>
            <a:ln w="12700" cap="flat" cmpd="sng" algn="ctr">
              <a:solidFill>
                <a:sysClr val="windowText" lastClr="000000"/>
              </a:solidFill>
              <a:prstDash val="solid"/>
              <a:miter lim="800000"/>
              <a:tailEnd type="triangle"/>
            </a:ln>
            <a:effectLst/>
          </p:spPr>
        </p:cxnSp>
        <p:sp>
          <p:nvSpPr>
            <p:cNvPr id="8" name="مربع نص 7"/>
            <p:cNvSpPr txBox="1"/>
            <p:nvPr/>
          </p:nvSpPr>
          <p:spPr>
            <a:xfrm>
              <a:off x="1540938" y="4121184"/>
              <a:ext cx="353943" cy="333710"/>
            </a:xfrm>
            <a:prstGeom prst="rect">
              <a:avLst/>
            </a:prstGeom>
            <a:noFill/>
          </p:spPr>
          <p:txBody>
            <a:bodyPr vert="vert270" wrap="square" rtlCol="1">
              <a:spAutoFit/>
            </a:bodyPr>
            <a:lstStyle/>
            <a:p>
              <a:r>
                <a:rPr lang="ar-SA" sz="1100" dirty="0"/>
                <a:t>نعم</a:t>
              </a:r>
            </a:p>
          </p:txBody>
        </p:sp>
        <p:cxnSp>
          <p:nvCxnSpPr>
            <p:cNvPr id="74" name="رابط كسهم مستقيم 73"/>
            <p:cNvCxnSpPr>
              <a:cxnSpLocks/>
              <a:stCxn id="39" idx="0"/>
            </p:cNvCxnSpPr>
            <p:nvPr/>
          </p:nvCxnSpPr>
          <p:spPr>
            <a:xfrm>
              <a:off x="2579176" y="3548491"/>
              <a:ext cx="2718585" cy="0"/>
            </a:xfrm>
            <a:prstGeom prst="straightConnector1">
              <a:avLst/>
            </a:prstGeom>
            <a:noFill/>
            <a:ln w="12700" cap="flat" cmpd="sng" algn="ctr">
              <a:solidFill>
                <a:sysClr val="windowText" lastClr="000000"/>
              </a:solidFill>
              <a:prstDash val="solid"/>
              <a:miter lim="800000"/>
              <a:tailEnd type="arrow"/>
            </a:ln>
            <a:effectLst/>
          </p:spPr>
        </p:cxnSp>
        <p:sp>
          <p:nvSpPr>
            <p:cNvPr id="22" name="مربع نص 21"/>
            <p:cNvSpPr txBox="1"/>
            <p:nvPr/>
          </p:nvSpPr>
          <p:spPr>
            <a:xfrm>
              <a:off x="3149073" y="3352770"/>
              <a:ext cx="760121" cy="261610"/>
            </a:xfrm>
            <a:prstGeom prst="rect">
              <a:avLst/>
            </a:prstGeom>
            <a:noFill/>
          </p:spPr>
          <p:txBody>
            <a:bodyPr wrap="square" rtlCol="1">
              <a:spAutoFit/>
            </a:bodyPr>
            <a:lstStyle/>
            <a:p>
              <a:r>
                <a:rPr lang="ar-SA" sz="1100" dirty="0"/>
                <a:t>لا</a:t>
              </a:r>
            </a:p>
          </p:txBody>
        </p:sp>
        <p:sp>
          <p:nvSpPr>
            <p:cNvPr id="46" name="مستطيل مستدير الزوايا 45"/>
            <p:cNvSpPr/>
            <p:nvPr/>
          </p:nvSpPr>
          <p:spPr>
            <a:xfrm>
              <a:off x="5411325" y="5582356"/>
              <a:ext cx="1582144" cy="551672"/>
            </a:xfrm>
            <a:prstGeom prst="roundRect">
              <a:avLst/>
            </a:prstGeom>
            <a:solidFill>
              <a:srgbClr val="00565D"/>
            </a:solidFill>
            <a:ln w="12700" cap="flat" cmpd="sng" algn="ctr">
              <a:solidFill>
                <a:srgbClr val="00565D"/>
              </a:solidFill>
              <a:prstDash val="solid"/>
              <a:miter lim="800000"/>
            </a:ln>
            <a:effectLst/>
          </p:spPr>
          <p:txBody>
            <a:bodyPr rtlCol="1" anchor="ctr"/>
            <a:lstStyle/>
            <a:p>
              <a:pPr algn="ctr" defTabSz="801929">
                <a:defRPr/>
              </a:pPr>
              <a:r>
                <a:rPr lang="ar-SA" sz="1100" kern="0" dirty="0">
                  <a:solidFill>
                    <a:prstClr val="white"/>
                  </a:solidFill>
                  <a:latin typeface="Calibri" panose="020F0502020204030204"/>
                  <a:cs typeface="Arial" panose="020B0604020202020204" pitchFamily="34" charset="0"/>
                </a:rPr>
                <a:t>اعتماد امر الدفع من مدير الادارة</a:t>
              </a:r>
            </a:p>
          </p:txBody>
        </p:sp>
        <p:sp>
          <p:nvSpPr>
            <p:cNvPr id="47" name="مستطيل مستدير الزوايا 46"/>
            <p:cNvSpPr/>
            <p:nvPr/>
          </p:nvSpPr>
          <p:spPr>
            <a:xfrm>
              <a:off x="7448857" y="5582356"/>
              <a:ext cx="1582144" cy="551672"/>
            </a:xfrm>
            <a:prstGeom prst="roundRect">
              <a:avLst/>
            </a:prstGeom>
            <a:solidFill>
              <a:srgbClr val="00565D"/>
            </a:solidFill>
            <a:ln w="12700" cap="flat" cmpd="sng" algn="ctr">
              <a:solidFill>
                <a:srgbClr val="00565D"/>
              </a:solidFill>
              <a:prstDash val="solid"/>
              <a:miter lim="800000"/>
            </a:ln>
            <a:effectLst/>
          </p:spPr>
          <p:txBody>
            <a:bodyPr rtlCol="1" anchor="ctr"/>
            <a:lstStyle/>
            <a:p>
              <a:pPr lvl="0" algn="ctr">
                <a:defRPr/>
              </a:pPr>
              <a:r>
                <a:rPr lang="ar-SA" sz="1100" kern="0" dirty="0">
                  <a:solidFill>
                    <a:prstClr val="white"/>
                  </a:solidFill>
                  <a:latin typeface="Calibri" panose="020F0502020204030204"/>
                  <a:cs typeface="Arial" panose="020B0604020202020204" pitchFamily="34" charset="0"/>
                </a:rPr>
                <a:t>اعتماد امر الدفع </a:t>
              </a:r>
              <a:r>
                <a:rPr lang="ar-SA" sz="1100" kern="0" dirty="0">
                  <a:solidFill>
                    <a:prstClr val="white"/>
                  </a:solidFill>
                </a:rPr>
                <a:t>من صاحب الصلاحية ثم المراقب المالي</a:t>
              </a:r>
            </a:p>
          </p:txBody>
        </p:sp>
        <p:cxnSp>
          <p:nvCxnSpPr>
            <p:cNvPr id="48" name="رابط كسهم مستقيم 47"/>
            <p:cNvCxnSpPr/>
            <p:nvPr/>
          </p:nvCxnSpPr>
          <p:spPr>
            <a:xfrm>
              <a:off x="7047433" y="5869804"/>
              <a:ext cx="321658" cy="0"/>
            </a:xfrm>
            <a:prstGeom prst="straightConnector1">
              <a:avLst/>
            </a:prstGeom>
            <a:noFill/>
            <a:ln w="12700" cap="flat" cmpd="sng" algn="ctr">
              <a:solidFill>
                <a:sysClr val="windowText" lastClr="000000"/>
              </a:solidFill>
              <a:prstDash val="solid"/>
              <a:miter lim="800000"/>
              <a:tailEnd type="arrow"/>
            </a:ln>
            <a:effectLst/>
          </p:spPr>
        </p:cxnSp>
        <p:cxnSp>
          <p:nvCxnSpPr>
            <p:cNvPr id="49" name="رابط كسهم مستقيم 48"/>
            <p:cNvCxnSpPr/>
            <p:nvPr/>
          </p:nvCxnSpPr>
          <p:spPr>
            <a:xfrm>
              <a:off x="9059158" y="5881416"/>
              <a:ext cx="321658" cy="0"/>
            </a:xfrm>
            <a:prstGeom prst="straightConnector1">
              <a:avLst/>
            </a:prstGeom>
            <a:noFill/>
            <a:ln w="12700" cap="flat" cmpd="sng" algn="ctr">
              <a:solidFill>
                <a:sysClr val="windowText" lastClr="000000"/>
              </a:solidFill>
              <a:prstDash val="solid"/>
              <a:miter lim="800000"/>
              <a:tailEnd type="arrow"/>
            </a:ln>
            <a:effectLst/>
          </p:spPr>
        </p:cxnSp>
      </p:grpSp>
      <p:graphicFrame>
        <p:nvGraphicFramePr>
          <p:cNvPr id="95" name="جدول 94">
            <a:extLst>
              <a:ext uri="{FF2B5EF4-FFF2-40B4-BE49-F238E27FC236}">
                <a16:creationId xmlns:a16="http://schemas.microsoft.com/office/drawing/2014/main" id="{BA3C0D08-755C-4A49-A1AB-5D1FC2060DFA}"/>
              </a:ext>
            </a:extLst>
          </p:cNvPr>
          <p:cNvGraphicFramePr>
            <a:graphicFrameLocks noGrp="1"/>
          </p:cNvGraphicFramePr>
          <p:nvPr>
            <p:extLst>
              <p:ext uri="{D42A27DB-BD31-4B8C-83A1-F6EECF244321}">
                <p14:modId xmlns:p14="http://schemas.microsoft.com/office/powerpoint/2010/main" val="227812932"/>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a:t>
                      </a:r>
                      <a:r>
                        <a:rPr lang="en-US" sz="1600" b="1" dirty="0">
                          <a:solidFill>
                            <a:srgbClr val="227478"/>
                          </a:solidFill>
                          <a:latin typeface="Sakkal Majalla" panose="02000000000000000000" pitchFamily="2" charset="-78"/>
                          <a:cs typeface="Sakkal Majalla" panose="02000000000000000000" pitchFamily="2" charset="-78"/>
                        </a:rPr>
                        <a:t> </a:t>
                      </a:r>
                      <a:r>
                        <a:rPr lang="en-US" sz="1600" b="1" baseline="0" dirty="0">
                          <a:solidFill>
                            <a:srgbClr val="227478"/>
                          </a:solidFill>
                          <a:latin typeface="Sakkal Majalla" panose="02000000000000000000" pitchFamily="2" charset="-78"/>
                          <a:cs typeface="Sakkal Majalla" panose="02000000000000000000" pitchFamily="2" charset="-78"/>
                        </a:rPr>
                        <a:t> </a:t>
                      </a:r>
                      <a:r>
                        <a:rPr lang="ar-SA" sz="1600" b="1" baseline="0" dirty="0">
                          <a:solidFill>
                            <a:schemeClr val="tx1"/>
                          </a:solidFill>
                          <a:latin typeface="Sakkal Majalla" panose="02000000000000000000" pitchFamily="2" charset="-78"/>
                          <a:cs typeface="Sakkal Majalla" panose="02000000000000000000" pitchFamily="2" charset="-78"/>
                        </a:rPr>
                        <a:t>خريطة تدفق معاملات العهد </a:t>
                      </a:r>
                      <a:r>
                        <a:rPr lang="en-US" sz="1600" b="1" baseline="0" dirty="0">
                          <a:solidFill>
                            <a:schemeClr val="tx1"/>
                          </a:solidFill>
                          <a:latin typeface="Sakkal Majalla" panose="02000000000000000000" pitchFamily="2" charset="-78"/>
                          <a:cs typeface="Sakkal Majalla" panose="02000000000000000000" pitchFamily="2" charset="-78"/>
                        </a:rPr>
                        <a:t> </a:t>
                      </a:r>
                      <a:r>
                        <a:rPr lang="ar-SA" sz="1600" b="1" baseline="0" dirty="0">
                          <a:solidFill>
                            <a:schemeClr val="tx1"/>
                          </a:solidFill>
                          <a:latin typeface="Sakkal Majalla" panose="02000000000000000000" pitchFamily="2" charset="-78"/>
                          <a:cs typeface="Sakkal Majalla" panose="02000000000000000000" pitchFamily="2" charset="-78"/>
                        </a:rPr>
                        <a:t>وضوابط صرفها وسدادها</a:t>
                      </a:r>
                      <a:endParaRPr lang="ar-SA" sz="1600" b="1" dirty="0">
                        <a:solidFill>
                          <a:schemeClr val="tx1"/>
                        </a:solidFill>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FA-FC-2</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grpSp>
        <p:nvGrpSpPr>
          <p:cNvPr id="96" name="مجموعة 95">
            <a:extLst>
              <a:ext uri="{FF2B5EF4-FFF2-40B4-BE49-F238E27FC236}">
                <a16:creationId xmlns:a16="http://schemas.microsoft.com/office/drawing/2014/main" id="{C7B59E6A-53E2-43AD-8E7D-571777E63B37}"/>
              </a:ext>
            </a:extLst>
          </p:cNvPr>
          <p:cNvGrpSpPr/>
          <p:nvPr/>
        </p:nvGrpSpPr>
        <p:grpSpPr>
          <a:xfrm>
            <a:off x="5889319" y="0"/>
            <a:ext cx="4802494" cy="673100"/>
            <a:chOff x="5889319" y="0"/>
            <a:chExt cx="4802494" cy="673100"/>
          </a:xfrm>
        </p:grpSpPr>
        <p:sp>
          <p:nvSpPr>
            <p:cNvPr id="97" name="Rectangle 70">
              <a:extLst>
                <a:ext uri="{FF2B5EF4-FFF2-40B4-BE49-F238E27FC236}">
                  <a16:creationId xmlns:a16="http://schemas.microsoft.com/office/drawing/2014/main" id="{56844465-6B1E-4B09-8CDD-392BCBB96148}"/>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خرائط التدفق</a:t>
              </a:r>
            </a:p>
          </p:txBody>
        </p:sp>
        <p:sp>
          <p:nvSpPr>
            <p:cNvPr id="98" name="مستطيل 97">
              <a:extLst>
                <a:ext uri="{FF2B5EF4-FFF2-40B4-BE49-F238E27FC236}">
                  <a16:creationId xmlns:a16="http://schemas.microsoft.com/office/drawing/2014/main" id="{81D9FCB8-2B9F-4AEB-B32A-9CB21B2D38C6}"/>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9" name="مستطيل 98">
              <a:extLst>
                <a:ext uri="{FF2B5EF4-FFF2-40B4-BE49-F238E27FC236}">
                  <a16:creationId xmlns:a16="http://schemas.microsoft.com/office/drawing/2014/main" id="{52CB60CF-6643-460E-800B-851420CFFF64}"/>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cxnSp>
        <p:nvCxnSpPr>
          <p:cNvPr id="100" name="موصل: على شكل مرفق 99">
            <a:extLst>
              <a:ext uri="{FF2B5EF4-FFF2-40B4-BE49-F238E27FC236}">
                <a16:creationId xmlns:a16="http://schemas.microsoft.com/office/drawing/2014/main" id="{12398D75-B921-454B-A72C-C19329C9F4DE}"/>
              </a:ext>
            </a:extLst>
          </p:cNvPr>
          <p:cNvCxnSpPr>
            <a:cxnSpLocks/>
          </p:cNvCxnSpPr>
          <p:nvPr/>
        </p:nvCxnSpPr>
        <p:spPr>
          <a:xfrm flipV="1">
            <a:off x="2475837" y="3879079"/>
            <a:ext cx="2477605" cy="2038297"/>
          </a:xfrm>
          <a:prstGeom prst="bentConnector3">
            <a:avLst>
              <a:gd name="adj1" fmla="val 15400"/>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1" name="مربع نص 100">
            <a:extLst>
              <a:ext uri="{FF2B5EF4-FFF2-40B4-BE49-F238E27FC236}">
                <a16:creationId xmlns:a16="http://schemas.microsoft.com/office/drawing/2014/main" id="{9ADCDD8A-68C4-4419-BD82-3838CAAD07FF}"/>
              </a:ext>
            </a:extLst>
          </p:cNvPr>
          <p:cNvSpPr txBox="1"/>
          <p:nvPr/>
        </p:nvSpPr>
        <p:spPr>
          <a:xfrm rot="16200000">
            <a:off x="2005048" y="4777448"/>
            <a:ext cx="1939497" cy="248352"/>
          </a:xfrm>
          <a:prstGeom prst="rect">
            <a:avLst/>
          </a:prstGeom>
          <a:noFill/>
        </p:spPr>
        <p:txBody>
          <a:bodyPr wrap="square" rtlCol="1">
            <a:spAutoFit/>
          </a:bodyPr>
          <a:lstStyle/>
          <a:p>
            <a:pPr algn="ctr"/>
            <a:r>
              <a:rPr lang="ar-SA" sz="900" dirty="0"/>
              <a:t>في حالة وجود أي ملاحظة</a:t>
            </a:r>
          </a:p>
        </p:txBody>
      </p:sp>
    </p:spTree>
    <p:extLst>
      <p:ext uri="{BB962C8B-B14F-4D97-AF65-F5344CB8AC3E}">
        <p14:creationId xmlns:p14="http://schemas.microsoft.com/office/powerpoint/2010/main" val="3236817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62273" y="2244991"/>
            <a:ext cx="9663966" cy="4466607"/>
          </a:xfrm>
          <a:prstGeom prst="rect">
            <a:avLst/>
          </a:prstGeom>
          <a:noFill/>
        </p:spPr>
        <p:txBody>
          <a:bodyPr wrap="square" rtlCol="1">
            <a:spAutoFit/>
          </a:bodyPr>
          <a:lstStyle/>
          <a:p>
            <a:pPr algn="r"/>
            <a:r>
              <a:rPr lang="ar-SA" sz="1579" b="1" dirty="0"/>
              <a:t> </a:t>
            </a:r>
            <a:endParaRPr lang="en-US" sz="1579" dirty="0"/>
          </a:p>
          <a:p>
            <a:pPr algn="r"/>
            <a:r>
              <a:rPr lang="ar-SA" sz="1579" dirty="0"/>
              <a:t>1 ـ يجب أن يكون المستفيد من العهدة المالية أحد منسوبي جامعة أم القرى المعينين على السلم الوظيفي العام .</a:t>
            </a:r>
            <a:endParaRPr lang="en-US" sz="1579" dirty="0"/>
          </a:p>
          <a:p>
            <a:pPr algn="r"/>
            <a:r>
              <a:rPr lang="ar-SA" sz="1579" dirty="0"/>
              <a:t>2 ـ يجب أن يكون المستفيد من العهدة المالية على رأس العمل على أن لا يكون مجاز أو مبتعث خارج المملكة أو داخلها .</a:t>
            </a:r>
            <a:endParaRPr lang="en-US" sz="1579" dirty="0"/>
          </a:p>
          <a:p>
            <a:pPr algn="r"/>
            <a:r>
              <a:rPr lang="ar-SA" sz="1579" dirty="0"/>
              <a:t>3 ـ يجب تحديد المراد تأمينه وإرفاق إفادة من الجهات المؤمنة مثل المستودع العام للجامعة أو المطبعة أو تقنية المعلومات أو مركز الوسائل للتأكد من عدم توفر المطلوب وكذلك إدارة المناسبات للقيام بتأمين الحفلات واستقبال الضيوف .</a:t>
            </a:r>
            <a:endParaRPr lang="en-US" sz="1579" dirty="0"/>
          </a:p>
          <a:p>
            <a:pPr algn="r"/>
            <a:r>
              <a:rPr lang="ar-SA" sz="1579" dirty="0"/>
              <a:t>4 ـ يجب على الجهة المستفيدة من العهدة المالية أخذ موافقة صاحب الصلاحية ( سعادة رئيس الجامعة )         أو من يفوضه .</a:t>
            </a:r>
            <a:endParaRPr lang="en-US" sz="1579" dirty="0"/>
          </a:p>
          <a:p>
            <a:pPr algn="r"/>
            <a:r>
              <a:rPr lang="ar-SA" sz="1579" dirty="0"/>
              <a:t>5 ـ يجب إرفاق صورة من الهوية الوطنية للمستفيد مع إقرار بموافقة المستفيد باستلام العهد المطلوبة .</a:t>
            </a:r>
            <a:endParaRPr lang="en-US" sz="1579" dirty="0"/>
          </a:p>
          <a:p>
            <a:pPr algn="r"/>
            <a:r>
              <a:rPr lang="ar-SA" sz="1579" dirty="0"/>
              <a:t>6 ـ لا تصرف أكثر من عهدة للجهة الطالبة وفي حال تم طلب أكثر من عهدة يتم صرف واحدة فقط على أن يتم صرف الثانية بعد سداد الأولى .</a:t>
            </a:r>
            <a:endParaRPr lang="en-US" sz="1579" dirty="0"/>
          </a:p>
          <a:p>
            <a:pPr algn="r"/>
            <a:r>
              <a:rPr lang="ar-SA" sz="1579" dirty="0"/>
              <a:t>7 ـ في حال طلب عهدة مستديمة فيجب أن يكون المسمى الوظيفي للمستفيد أمين صندوق .</a:t>
            </a:r>
            <a:endParaRPr lang="en-US" sz="1579" dirty="0"/>
          </a:p>
          <a:p>
            <a:pPr algn="r"/>
            <a:r>
              <a:rPr lang="ar-SA" sz="1579" dirty="0"/>
              <a:t>	</a:t>
            </a:r>
            <a:r>
              <a:rPr lang="ar-SA" sz="1579" b="1" dirty="0"/>
              <a:t>وفي حال توفر الضوابط السابقة يسلم المستفيد خطاب من الإدارة المالية باسم المستفيد موجه إلى البنك السعودي للاستثمار لتسليم المستفيد بطاقة صراف بالضوابط التالية :</a:t>
            </a:r>
            <a:endParaRPr lang="en-US" sz="1579" b="1" dirty="0"/>
          </a:p>
          <a:p>
            <a:pPr algn="r"/>
            <a:r>
              <a:rPr lang="ar-SA" sz="1579" dirty="0"/>
              <a:t>1 ـ يجب على المستفيد الشراء عبر نقاط البيع فقط .</a:t>
            </a:r>
            <a:endParaRPr lang="en-US" sz="1579" dirty="0"/>
          </a:p>
          <a:p>
            <a:pPr algn="r"/>
            <a:r>
              <a:rPr lang="ar-SA" sz="1579" dirty="0"/>
              <a:t>2 ـ يجب على المستفيد الشراء من نقاط البيع داخل المملكة فقط وما كان للضرورة القصوى من الخارج فيجب مخاطبة الإدارة المالية بذلك .</a:t>
            </a:r>
            <a:endParaRPr lang="en-US" sz="1579" dirty="0"/>
          </a:p>
          <a:p>
            <a:pPr algn="r"/>
            <a:r>
              <a:rPr lang="ar-SA" sz="1579" dirty="0"/>
              <a:t>3 ـ عدم السحب النقدي من البطاقة .</a:t>
            </a:r>
            <a:endParaRPr lang="en-US" sz="1579" dirty="0"/>
          </a:p>
          <a:p>
            <a:pPr algn="r"/>
            <a:r>
              <a:rPr lang="ar-SA" sz="1579" dirty="0"/>
              <a:t>4 ـ لا يمكن للمستفيد إيداع أي مبلغ للبطاقة من قبله .</a:t>
            </a:r>
            <a:endParaRPr lang="en-US" sz="1579" dirty="0"/>
          </a:p>
          <a:p>
            <a:pPr algn="r"/>
            <a:r>
              <a:rPr lang="ar-SA" sz="1579" dirty="0"/>
              <a:t>5 ـ في حال إنهاء الفترة النظامية للاستفادة من العهدة ولم يقوم المستفيد بإرسال الفواتير للإدارة المالية لإقفال العهدة المالية فسوف تجمد البطاقة من قبل الإدارة المالية وتحويل المبلغ المتبقي من العهدة لحساب الايرادات وسيتم مخاطبة المستفيد لإرفاق المستندات لإقفال العهدة أو الحسم من راتبه .</a:t>
            </a:r>
            <a:endParaRPr lang="en-US" sz="1579" dirty="0"/>
          </a:p>
          <a:p>
            <a:pPr algn="r"/>
            <a:endParaRPr lang="ar-SA" sz="1579" dirty="0"/>
          </a:p>
        </p:txBody>
      </p:sp>
      <p:graphicFrame>
        <p:nvGraphicFramePr>
          <p:cNvPr id="4" name="جدول 3">
            <a:extLst>
              <a:ext uri="{FF2B5EF4-FFF2-40B4-BE49-F238E27FC236}">
                <a16:creationId xmlns:a16="http://schemas.microsoft.com/office/drawing/2014/main" id="{F30772E9-EA7E-4585-B797-73A83B8E0E61}"/>
              </a:ext>
            </a:extLst>
          </p:cNvPr>
          <p:cNvGraphicFramePr>
            <a:graphicFrameLocks noGrp="1"/>
          </p:cNvGraphicFramePr>
          <p:nvPr>
            <p:extLst>
              <p:ext uri="{D42A27DB-BD31-4B8C-83A1-F6EECF244321}">
                <p14:modId xmlns:p14="http://schemas.microsoft.com/office/powerpoint/2010/main" val="1177439639"/>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a:t>
                      </a:r>
                      <a:r>
                        <a:rPr lang="en-US" sz="1600" b="1" dirty="0">
                          <a:solidFill>
                            <a:srgbClr val="227478"/>
                          </a:solidFill>
                          <a:latin typeface="Sakkal Majalla" panose="02000000000000000000" pitchFamily="2" charset="-78"/>
                          <a:cs typeface="Sakkal Majalla" panose="02000000000000000000" pitchFamily="2" charset="-78"/>
                        </a:rPr>
                        <a:t> </a:t>
                      </a:r>
                      <a:r>
                        <a:rPr lang="en-US" sz="1600" b="1" baseline="0" dirty="0">
                          <a:solidFill>
                            <a:srgbClr val="227478"/>
                          </a:solidFill>
                          <a:latin typeface="Sakkal Majalla" panose="02000000000000000000" pitchFamily="2" charset="-78"/>
                          <a:cs typeface="Sakkal Majalla" panose="02000000000000000000" pitchFamily="2" charset="-78"/>
                        </a:rPr>
                        <a:t> </a:t>
                      </a:r>
                      <a:r>
                        <a:rPr lang="ar-SA" sz="1600" b="1" baseline="0" dirty="0">
                          <a:solidFill>
                            <a:schemeClr val="tx1"/>
                          </a:solidFill>
                          <a:latin typeface="Sakkal Majalla" panose="02000000000000000000" pitchFamily="2" charset="-78"/>
                          <a:cs typeface="Sakkal Majalla" panose="02000000000000000000" pitchFamily="2" charset="-78"/>
                        </a:rPr>
                        <a:t>ضوابط صرف العهد المؤقتة والمستديمة</a:t>
                      </a: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FA-FC-2</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grpSp>
        <p:nvGrpSpPr>
          <p:cNvPr id="6" name="مجموعة 5">
            <a:extLst>
              <a:ext uri="{FF2B5EF4-FFF2-40B4-BE49-F238E27FC236}">
                <a16:creationId xmlns:a16="http://schemas.microsoft.com/office/drawing/2014/main" id="{C47A2F05-C5A0-471F-8D56-2E74ECFFEB5D}"/>
              </a:ext>
            </a:extLst>
          </p:cNvPr>
          <p:cNvGrpSpPr/>
          <p:nvPr/>
        </p:nvGrpSpPr>
        <p:grpSpPr>
          <a:xfrm>
            <a:off x="5889319" y="0"/>
            <a:ext cx="4802494" cy="673100"/>
            <a:chOff x="5889319" y="0"/>
            <a:chExt cx="4802494" cy="673100"/>
          </a:xfrm>
        </p:grpSpPr>
        <p:sp>
          <p:nvSpPr>
            <p:cNvPr id="7" name="Rectangle 70">
              <a:extLst>
                <a:ext uri="{FF2B5EF4-FFF2-40B4-BE49-F238E27FC236}">
                  <a16:creationId xmlns:a16="http://schemas.microsoft.com/office/drawing/2014/main" id="{E1186FED-2CEA-4856-AF40-B62400BE1195}"/>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خرائط التدفق</a:t>
              </a:r>
            </a:p>
          </p:txBody>
        </p:sp>
        <p:sp>
          <p:nvSpPr>
            <p:cNvPr id="8" name="مستطيل 7">
              <a:extLst>
                <a:ext uri="{FF2B5EF4-FFF2-40B4-BE49-F238E27FC236}">
                  <a16:creationId xmlns:a16="http://schemas.microsoft.com/office/drawing/2014/main" id="{D72D29BE-B232-4329-9141-0FEF2C336654}"/>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a:extLst>
                <a:ext uri="{FF2B5EF4-FFF2-40B4-BE49-F238E27FC236}">
                  <a16:creationId xmlns:a16="http://schemas.microsoft.com/office/drawing/2014/main" id="{11473D9E-66F9-40A7-A721-01B653D8EC36}"/>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3825758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910064" y="2415851"/>
            <a:ext cx="7316175" cy="3251531"/>
          </a:xfrm>
          <a:prstGeom prst="rect">
            <a:avLst/>
          </a:prstGeom>
          <a:noFill/>
        </p:spPr>
        <p:txBody>
          <a:bodyPr wrap="square" rtlCol="1">
            <a:spAutoFit/>
          </a:bodyPr>
          <a:lstStyle/>
          <a:p>
            <a:pPr algn="r" rtl="1">
              <a:lnSpc>
                <a:spcPct val="150000"/>
              </a:lnSpc>
            </a:pPr>
            <a:r>
              <a:rPr lang="ar-SA" sz="1579" b="1" dirty="0"/>
              <a:t> </a:t>
            </a:r>
            <a:endParaRPr lang="en-US" sz="1579" dirty="0"/>
          </a:p>
          <a:p>
            <a:pPr algn="r" rtl="1">
              <a:lnSpc>
                <a:spcPct val="150000"/>
              </a:lnSpc>
            </a:pPr>
            <a:r>
              <a:rPr lang="ar-SA" sz="1579" b="1" u="sng" dirty="0"/>
              <a:t>يتم إرفاق أصول الفواتير ولا تقبل الصور مع ضرورة مراعاة ما يلي :</a:t>
            </a:r>
            <a:endParaRPr lang="en-US" sz="1579" b="1" u="sng" dirty="0"/>
          </a:p>
          <a:p>
            <a:pPr algn="r" rtl="1">
              <a:lnSpc>
                <a:spcPct val="150000"/>
              </a:lnSpc>
            </a:pPr>
            <a:r>
              <a:rPr lang="ar-SA" sz="1579" dirty="0"/>
              <a:t>1 ـ أن يكون تاريخ الفاتورة بعد صدور قرار الصرف ولن يقبل التعديل أو الشطب أو ما قبل تاريخ القرار .</a:t>
            </a:r>
            <a:endParaRPr lang="en-US" sz="1579" dirty="0"/>
          </a:p>
          <a:p>
            <a:pPr algn="r" rtl="1">
              <a:lnSpc>
                <a:spcPct val="150000"/>
              </a:lnSpc>
            </a:pPr>
            <a:r>
              <a:rPr lang="ar-SA" sz="1579" dirty="0"/>
              <a:t>2 ـ إرفاق ثلاث عروض أسعار ومحضر اختيار العرض المناسب لما تم تأمينه .</a:t>
            </a:r>
            <a:endParaRPr lang="en-US" sz="1579" dirty="0"/>
          </a:p>
          <a:p>
            <a:pPr algn="r" rtl="1">
              <a:lnSpc>
                <a:spcPct val="150000"/>
              </a:lnSpc>
            </a:pPr>
            <a:r>
              <a:rPr lang="ar-SA" sz="1579" dirty="0"/>
              <a:t>3 ـ أن تكون الفواتير معتمدة من المصدر ( المحل ) ومعتمدة من الرئيس المباشر مع إرفاق سند القبض أو ختم تم السداد من الجهة المصدرة للسند ولا تقبل بدونه  .</a:t>
            </a:r>
            <a:endParaRPr lang="en-US" sz="1579" dirty="0"/>
          </a:p>
          <a:p>
            <a:pPr algn="r" rtl="1">
              <a:lnSpc>
                <a:spcPct val="150000"/>
              </a:lnSpc>
            </a:pPr>
            <a:r>
              <a:rPr lang="ar-SA" sz="1579" dirty="0"/>
              <a:t>4 ـ إرفاق نموذج ( الجديد الالكتروني ) في حال كان صرف العهدة للتأمين .</a:t>
            </a:r>
            <a:endParaRPr lang="en-US" sz="1579" dirty="0"/>
          </a:p>
          <a:p>
            <a:pPr algn="r" rtl="1">
              <a:lnSpc>
                <a:spcPct val="150000"/>
              </a:lnSpc>
            </a:pPr>
            <a:r>
              <a:rPr lang="ar-SA" sz="1579" dirty="0"/>
              <a:t>5 ـ عمل خطاب من رئيس الجهة موجه للإدارة المالية بطلب السداد مع ذكر رقم قرار الصرف .</a:t>
            </a:r>
            <a:endParaRPr lang="en-US" sz="1579" dirty="0"/>
          </a:p>
          <a:p>
            <a:pPr algn="r" rtl="1"/>
            <a:endParaRPr lang="ar-SA" sz="1579" dirty="0"/>
          </a:p>
        </p:txBody>
      </p:sp>
      <p:graphicFrame>
        <p:nvGraphicFramePr>
          <p:cNvPr id="4" name="جدول 3">
            <a:extLst>
              <a:ext uri="{FF2B5EF4-FFF2-40B4-BE49-F238E27FC236}">
                <a16:creationId xmlns:a16="http://schemas.microsoft.com/office/drawing/2014/main" id="{9651F9F6-6B66-4637-946A-2679F3145E35}"/>
              </a:ext>
            </a:extLst>
          </p:cNvPr>
          <p:cNvGraphicFramePr>
            <a:graphicFrameLocks noGrp="1"/>
          </p:cNvGraphicFramePr>
          <p:nvPr>
            <p:extLst>
              <p:ext uri="{D42A27DB-BD31-4B8C-83A1-F6EECF244321}">
                <p14:modId xmlns:p14="http://schemas.microsoft.com/office/powerpoint/2010/main" val="2452284811"/>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a:t>
                      </a:r>
                      <a:r>
                        <a:rPr lang="en-US" sz="1600" b="1" dirty="0">
                          <a:solidFill>
                            <a:srgbClr val="227478"/>
                          </a:solidFill>
                          <a:latin typeface="Sakkal Majalla" panose="02000000000000000000" pitchFamily="2" charset="-78"/>
                          <a:cs typeface="Sakkal Majalla" panose="02000000000000000000" pitchFamily="2" charset="-78"/>
                        </a:rPr>
                        <a:t> </a:t>
                      </a:r>
                      <a:r>
                        <a:rPr lang="en-US" sz="1600" b="1" baseline="0" dirty="0">
                          <a:solidFill>
                            <a:srgbClr val="227478"/>
                          </a:solidFill>
                          <a:latin typeface="Sakkal Majalla" panose="02000000000000000000" pitchFamily="2" charset="-78"/>
                          <a:cs typeface="Sakkal Majalla" panose="02000000000000000000" pitchFamily="2" charset="-78"/>
                        </a:rPr>
                        <a:t> </a:t>
                      </a:r>
                      <a:r>
                        <a:rPr lang="ar-SA" sz="1600" b="1" baseline="0" dirty="0">
                          <a:solidFill>
                            <a:schemeClr val="tx1"/>
                          </a:solidFill>
                          <a:latin typeface="Sakkal Majalla" panose="02000000000000000000" pitchFamily="2" charset="-78"/>
                          <a:cs typeface="Sakkal Majalla" panose="02000000000000000000" pitchFamily="2" charset="-78"/>
                        </a:rPr>
                        <a:t>ضوابط سداد العهدة </a:t>
                      </a: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FA-FC-2</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grpSp>
        <p:nvGrpSpPr>
          <p:cNvPr id="6" name="مجموعة 5">
            <a:extLst>
              <a:ext uri="{FF2B5EF4-FFF2-40B4-BE49-F238E27FC236}">
                <a16:creationId xmlns:a16="http://schemas.microsoft.com/office/drawing/2014/main" id="{450715AD-DF94-4284-B2CB-785792C37CC3}"/>
              </a:ext>
            </a:extLst>
          </p:cNvPr>
          <p:cNvGrpSpPr/>
          <p:nvPr/>
        </p:nvGrpSpPr>
        <p:grpSpPr>
          <a:xfrm>
            <a:off x="5889319" y="0"/>
            <a:ext cx="4802494" cy="673100"/>
            <a:chOff x="5889319" y="0"/>
            <a:chExt cx="4802494" cy="673100"/>
          </a:xfrm>
        </p:grpSpPr>
        <p:sp>
          <p:nvSpPr>
            <p:cNvPr id="7" name="Rectangle 70">
              <a:extLst>
                <a:ext uri="{FF2B5EF4-FFF2-40B4-BE49-F238E27FC236}">
                  <a16:creationId xmlns:a16="http://schemas.microsoft.com/office/drawing/2014/main" id="{3594CB5D-8813-4E38-AF64-2542EA653EBB}"/>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خرائط التدفق</a:t>
              </a:r>
            </a:p>
          </p:txBody>
        </p:sp>
        <p:sp>
          <p:nvSpPr>
            <p:cNvPr id="8" name="مستطيل 7">
              <a:extLst>
                <a:ext uri="{FF2B5EF4-FFF2-40B4-BE49-F238E27FC236}">
                  <a16:creationId xmlns:a16="http://schemas.microsoft.com/office/drawing/2014/main" id="{97E7DA7E-BC18-4B96-B9CA-C6C24BF2C832}"/>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a:extLst>
                <a:ext uri="{FF2B5EF4-FFF2-40B4-BE49-F238E27FC236}">
                  <a16:creationId xmlns:a16="http://schemas.microsoft.com/office/drawing/2014/main" id="{BBDC4B2A-344F-47BE-A640-B675DAD05B3B}"/>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1918891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42">
            <a:extLst>
              <a:ext uri="{FF2B5EF4-FFF2-40B4-BE49-F238E27FC236}">
                <a16:creationId xmlns:a16="http://schemas.microsoft.com/office/drawing/2014/main" id="{ACD8D0BB-DB7F-456B-B53B-DCDEBECCE3BC}"/>
              </a:ext>
            </a:extLst>
          </p:cNvPr>
          <p:cNvSpPr/>
          <p:nvPr/>
        </p:nvSpPr>
        <p:spPr>
          <a:xfrm>
            <a:off x="17554" y="1558206"/>
            <a:ext cx="5817734" cy="4236486"/>
          </a:xfrm>
          <a:custGeom>
            <a:avLst/>
            <a:gdLst>
              <a:gd name="connsiteX0" fmla="*/ 0 w 6648038"/>
              <a:gd name="connsiteY0" fmla="*/ 0 h 4841115"/>
              <a:gd name="connsiteX1" fmla="*/ 1162864 w 6648038"/>
              <a:gd name="connsiteY1" fmla="*/ 0 h 4841115"/>
              <a:gd name="connsiteX2" fmla="*/ 6648038 w 6648038"/>
              <a:gd name="connsiteY2" fmla="*/ 3223965 h 4841115"/>
              <a:gd name="connsiteX3" fmla="*/ 3570444 w 6648038"/>
              <a:gd name="connsiteY3" fmla="*/ 4841115 h 4841115"/>
              <a:gd name="connsiteX4" fmla="*/ 0 w 6648038"/>
              <a:gd name="connsiteY4" fmla="*/ 2862839 h 484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038" h="4841115">
                <a:moveTo>
                  <a:pt x="0" y="0"/>
                </a:moveTo>
                <a:lnTo>
                  <a:pt x="1162864" y="0"/>
                </a:lnTo>
                <a:lnTo>
                  <a:pt x="6648038" y="3223965"/>
                </a:lnTo>
                <a:lnTo>
                  <a:pt x="3570444" y="4841115"/>
                </a:lnTo>
                <a:lnTo>
                  <a:pt x="0" y="2862839"/>
                </a:ln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2" name="شكل حر: شكل 41">
            <a:extLst>
              <a:ext uri="{FF2B5EF4-FFF2-40B4-BE49-F238E27FC236}">
                <a16:creationId xmlns:a16="http://schemas.microsoft.com/office/drawing/2014/main" id="{21FB2AB7-90E4-4C37-AFF3-62942AA7BB10}"/>
              </a:ext>
            </a:extLst>
          </p:cNvPr>
          <p:cNvSpPr/>
          <p:nvPr/>
        </p:nvSpPr>
        <p:spPr>
          <a:xfrm>
            <a:off x="-14019" y="3039855"/>
            <a:ext cx="10097383" cy="4388170"/>
          </a:xfrm>
          <a:custGeom>
            <a:avLst/>
            <a:gdLst>
              <a:gd name="connsiteX0" fmla="*/ 0 w 11872451"/>
              <a:gd name="connsiteY0" fmla="*/ 3451122 h 5014451"/>
              <a:gd name="connsiteX1" fmla="*/ 29497 w 11872451"/>
              <a:gd name="connsiteY1" fmla="*/ 5014451 h 5014451"/>
              <a:gd name="connsiteX2" fmla="*/ 11872451 w 11872451"/>
              <a:gd name="connsiteY2" fmla="*/ 4955458 h 5014451"/>
              <a:gd name="connsiteX3" fmla="*/ 11783961 w 11872451"/>
              <a:gd name="connsiteY3" fmla="*/ 958645 h 5014451"/>
              <a:gd name="connsiteX4" fmla="*/ 10087897 w 11872451"/>
              <a:gd name="connsiteY4" fmla="*/ 0 h 5014451"/>
              <a:gd name="connsiteX5" fmla="*/ 5884606 w 11872451"/>
              <a:gd name="connsiteY5" fmla="*/ 2197509 h 5014451"/>
              <a:gd name="connsiteX6" fmla="*/ 1592826 w 11872451"/>
              <a:gd name="connsiteY6" fmla="*/ 4439264 h 5014451"/>
              <a:gd name="connsiteX7" fmla="*/ 0 w 11872451"/>
              <a:gd name="connsiteY7" fmla="*/ 3451122 h 501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72451" h="5014451">
                <a:moveTo>
                  <a:pt x="0" y="3451122"/>
                </a:moveTo>
                <a:lnTo>
                  <a:pt x="29497" y="5014451"/>
                </a:lnTo>
                <a:lnTo>
                  <a:pt x="11872451" y="4955458"/>
                </a:lnTo>
                <a:lnTo>
                  <a:pt x="11783961" y="958645"/>
                </a:lnTo>
                <a:lnTo>
                  <a:pt x="10087897" y="0"/>
                </a:lnTo>
                <a:lnTo>
                  <a:pt x="5884606" y="2197509"/>
                </a:lnTo>
                <a:lnTo>
                  <a:pt x="1592826" y="4439264"/>
                </a:lnTo>
                <a:lnTo>
                  <a:pt x="0" y="34511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400"/>
          </a:p>
        </p:txBody>
      </p:sp>
      <p:sp>
        <p:nvSpPr>
          <p:cNvPr id="48" name="Freeform 42">
            <a:extLst>
              <a:ext uri="{FF2B5EF4-FFF2-40B4-BE49-F238E27FC236}">
                <a16:creationId xmlns:a16="http://schemas.microsoft.com/office/drawing/2014/main" id="{4AFE68F0-3109-43B3-931C-37C55197F8BA}"/>
              </a:ext>
            </a:extLst>
          </p:cNvPr>
          <p:cNvSpPr/>
          <p:nvPr/>
        </p:nvSpPr>
        <p:spPr>
          <a:xfrm>
            <a:off x="17554" y="1558206"/>
            <a:ext cx="5817734" cy="4236486"/>
          </a:xfrm>
          <a:custGeom>
            <a:avLst/>
            <a:gdLst>
              <a:gd name="connsiteX0" fmla="*/ 0 w 6648038"/>
              <a:gd name="connsiteY0" fmla="*/ 0 h 4841115"/>
              <a:gd name="connsiteX1" fmla="*/ 1162864 w 6648038"/>
              <a:gd name="connsiteY1" fmla="*/ 0 h 4841115"/>
              <a:gd name="connsiteX2" fmla="*/ 6648038 w 6648038"/>
              <a:gd name="connsiteY2" fmla="*/ 3223965 h 4841115"/>
              <a:gd name="connsiteX3" fmla="*/ 3570444 w 6648038"/>
              <a:gd name="connsiteY3" fmla="*/ 4841115 h 4841115"/>
              <a:gd name="connsiteX4" fmla="*/ 0 w 6648038"/>
              <a:gd name="connsiteY4" fmla="*/ 2862839 h 484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038" h="4841115">
                <a:moveTo>
                  <a:pt x="0" y="0"/>
                </a:moveTo>
                <a:lnTo>
                  <a:pt x="1162864" y="0"/>
                </a:lnTo>
                <a:lnTo>
                  <a:pt x="6648038" y="3223965"/>
                </a:lnTo>
                <a:lnTo>
                  <a:pt x="3570444" y="4841115"/>
                </a:lnTo>
                <a:lnTo>
                  <a:pt x="0" y="2862839"/>
                </a:ln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9" name="Freeform 44">
            <a:extLst>
              <a:ext uri="{FF2B5EF4-FFF2-40B4-BE49-F238E27FC236}">
                <a16:creationId xmlns:a16="http://schemas.microsoft.com/office/drawing/2014/main" id="{24A8817E-A386-4092-B41A-F35392DB7BE2}"/>
              </a:ext>
            </a:extLst>
          </p:cNvPr>
          <p:cNvSpPr>
            <a:spLocks/>
          </p:cNvSpPr>
          <p:nvPr/>
        </p:nvSpPr>
        <p:spPr bwMode="auto">
          <a:xfrm>
            <a:off x="-9345" y="2624858"/>
            <a:ext cx="4349977" cy="3959798"/>
          </a:xfrm>
          <a:custGeom>
            <a:avLst/>
            <a:gdLst>
              <a:gd name="connsiteX0" fmla="*/ 0 w 4927653"/>
              <a:gd name="connsiteY0" fmla="*/ 0 h 4464186"/>
              <a:gd name="connsiteX1" fmla="*/ 4927653 w 4927653"/>
              <a:gd name="connsiteY1" fmla="*/ 2867161 h 4464186"/>
              <a:gd name="connsiteX2" fmla="*/ 4357741 w 4927653"/>
              <a:gd name="connsiteY2" fmla="*/ 3164023 h 4464186"/>
              <a:gd name="connsiteX3" fmla="*/ 2228903 w 4927653"/>
              <a:gd name="connsiteY3" fmla="*/ 4272099 h 4464186"/>
              <a:gd name="connsiteX4" fmla="*/ 1984428 w 4927653"/>
              <a:gd name="connsiteY4" fmla="*/ 4392749 h 4464186"/>
              <a:gd name="connsiteX5" fmla="*/ 1857428 w 4927653"/>
              <a:gd name="connsiteY5" fmla="*/ 4464186 h 4464186"/>
              <a:gd name="connsiteX6" fmla="*/ 0 w 4927653"/>
              <a:gd name="connsiteY6" fmla="*/ 3491824 h 446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7653" h="4464186">
                <a:moveTo>
                  <a:pt x="0" y="0"/>
                </a:moveTo>
                <a:lnTo>
                  <a:pt x="4927653" y="2867161"/>
                </a:lnTo>
                <a:lnTo>
                  <a:pt x="4357741" y="3164023"/>
                </a:lnTo>
                <a:lnTo>
                  <a:pt x="2228903" y="4272099"/>
                </a:lnTo>
                <a:lnTo>
                  <a:pt x="1984428" y="4392749"/>
                </a:lnTo>
                <a:lnTo>
                  <a:pt x="1857428" y="4464186"/>
                </a:lnTo>
                <a:lnTo>
                  <a:pt x="0" y="3491824"/>
                </a:lnTo>
                <a:close/>
              </a:path>
            </a:pathLst>
          </a:custGeom>
          <a:solidFill>
            <a:srgbClr val="2A8F99"/>
          </a:solidFill>
          <a:ln>
            <a:noFill/>
          </a:ln>
        </p:spPr>
        <p:txBody>
          <a:bodyPr vert="horz" wrap="square" lIns="91440" tIns="45720" rIns="91440" bIns="45720" numCol="1" anchor="t" anchorCtr="0" compatLnSpc="1">
            <a:prstTxWarp prst="textNoShape">
              <a:avLst/>
            </a:prstTxWarp>
            <a:noAutofit/>
          </a:bodyPr>
          <a:lstStyle/>
          <a:p>
            <a:endParaRPr lang="en-US" sz="1400"/>
          </a:p>
        </p:txBody>
      </p:sp>
      <p:sp>
        <p:nvSpPr>
          <p:cNvPr id="50" name="Freeform 22">
            <a:extLst>
              <a:ext uri="{FF2B5EF4-FFF2-40B4-BE49-F238E27FC236}">
                <a16:creationId xmlns:a16="http://schemas.microsoft.com/office/drawing/2014/main" id="{0402151E-4338-4BE0-BEE0-164ADDD8BD57}"/>
              </a:ext>
            </a:extLst>
          </p:cNvPr>
          <p:cNvSpPr/>
          <p:nvPr/>
        </p:nvSpPr>
        <p:spPr>
          <a:xfrm>
            <a:off x="-4673" y="2664232"/>
            <a:ext cx="10696485" cy="4552503"/>
          </a:xfrm>
          <a:custGeom>
            <a:avLst/>
            <a:gdLst>
              <a:gd name="connsiteX0" fmla="*/ 10215615 w 12175385"/>
              <a:gd name="connsiteY0" fmla="*/ 0 h 5132388"/>
              <a:gd name="connsiteX1" fmla="*/ 12175385 w 12175385"/>
              <a:gd name="connsiteY1" fmla="*/ 1133839 h 5132388"/>
              <a:gd name="connsiteX2" fmla="*/ 12175385 w 12175385"/>
              <a:gd name="connsiteY2" fmla="*/ 1914889 h 5132388"/>
              <a:gd name="connsiteX3" fmla="*/ 10215615 w 12175385"/>
              <a:gd name="connsiteY3" fmla="*/ 781050 h 5132388"/>
              <a:gd name="connsiteX4" fmla="*/ 1857428 w 12175385"/>
              <a:gd name="connsiteY4" fmla="*/ 5132388 h 5132388"/>
              <a:gd name="connsiteX5" fmla="*/ 0 w 12175385"/>
              <a:gd name="connsiteY5" fmla="*/ 4157340 h 5132388"/>
              <a:gd name="connsiteX6" fmla="*/ 0 w 12175385"/>
              <a:gd name="connsiteY6" fmla="*/ 3376290 h 5132388"/>
              <a:gd name="connsiteX7" fmla="*/ 1857428 w 12175385"/>
              <a:gd name="connsiteY7" fmla="*/ 4351338 h 51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5385" h="5132388">
                <a:moveTo>
                  <a:pt x="10215615" y="0"/>
                </a:moveTo>
                <a:lnTo>
                  <a:pt x="12175385" y="1133839"/>
                </a:lnTo>
                <a:lnTo>
                  <a:pt x="12175385" y="1914889"/>
                </a:lnTo>
                <a:lnTo>
                  <a:pt x="10215615" y="781050"/>
                </a:lnTo>
                <a:lnTo>
                  <a:pt x="1857428" y="5132388"/>
                </a:lnTo>
                <a:lnTo>
                  <a:pt x="0" y="4157340"/>
                </a:lnTo>
                <a:lnTo>
                  <a:pt x="0" y="3376290"/>
                </a:lnTo>
                <a:lnTo>
                  <a:pt x="1857428" y="4351338"/>
                </a:lnTo>
                <a:close/>
              </a:path>
            </a:pathLst>
          </a:custGeom>
          <a:solidFill>
            <a:srgbClr val="808285"/>
          </a:solidFill>
          <a:ln>
            <a:noFill/>
          </a:ln>
          <a:effectLst>
            <a:outerShdw blurRad="76200" dist="50800" dir="54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1" name="Freeform 46">
            <a:extLst>
              <a:ext uri="{FF2B5EF4-FFF2-40B4-BE49-F238E27FC236}">
                <a16:creationId xmlns:a16="http://schemas.microsoft.com/office/drawing/2014/main" id="{035AB445-FBD3-4ADA-BFE4-2AA6E376E6AA}"/>
              </a:ext>
            </a:extLst>
          </p:cNvPr>
          <p:cNvSpPr/>
          <p:nvPr/>
        </p:nvSpPr>
        <p:spPr>
          <a:xfrm>
            <a:off x="-4672" y="6345211"/>
            <a:ext cx="1658060" cy="1214464"/>
          </a:xfrm>
          <a:custGeom>
            <a:avLst/>
            <a:gdLst>
              <a:gd name="connsiteX0" fmla="*/ 0 w 1863609"/>
              <a:gd name="connsiteY0" fmla="*/ 0 h 1387792"/>
              <a:gd name="connsiteX1" fmla="*/ 1863609 w 1863609"/>
              <a:gd name="connsiteY1" fmla="*/ 990256 h 1387792"/>
              <a:gd name="connsiteX2" fmla="*/ 1113400 w 1863609"/>
              <a:gd name="connsiteY2" fmla="*/ 1387792 h 1387792"/>
              <a:gd name="connsiteX3" fmla="*/ 0 w 1863609"/>
              <a:gd name="connsiteY3" fmla="*/ 1387792 h 1387792"/>
            </a:gdLst>
            <a:ahLst/>
            <a:cxnLst>
              <a:cxn ang="0">
                <a:pos x="connsiteX0" y="connsiteY0"/>
              </a:cxn>
              <a:cxn ang="0">
                <a:pos x="connsiteX1" y="connsiteY1"/>
              </a:cxn>
              <a:cxn ang="0">
                <a:pos x="connsiteX2" y="connsiteY2"/>
              </a:cxn>
              <a:cxn ang="0">
                <a:pos x="connsiteX3" y="connsiteY3"/>
              </a:cxn>
            </a:cxnLst>
            <a:rect l="l" t="t" r="r" b="b"/>
            <a:pathLst>
              <a:path w="1863609" h="1387792">
                <a:moveTo>
                  <a:pt x="0" y="0"/>
                </a:moveTo>
                <a:lnTo>
                  <a:pt x="1863609" y="990256"/>
                </a:lnTo>
                <a:lnTo>
                  <a:pt x="1113400" y="1387792"/>
                </a:lnTo>
                <a:lnTo>
                  <a:pt x="0" y="1387792"/>
                </a:lnTo>
                <a:close/>
              </a:path>
            </a:pathLst>
          </a:custGeom>
          <a:solidFill>
            <a:srgbClr val="006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 name="Rectangle 70">
            <a:extLst>
              <a:ext uri="{FF2B5EF4-FFF2-40B4-BE49-F238E27FC236}">
                <a16:creationId xmlns:a16="http://schemas.microsoft.com/office/drawing/2014/main" id="{9EB25BC0-E868-4BCF-9C75-636F30763EC2}"/>
              </a:ext>
            </a:extLst>
          </p:cNvPr>
          <p:cNvSpPr/>
          <p:nvPr/>
        </p:nvSpPr>
        <p:spPr>
          <a:xfrm>
            <a:off x="-464506" y="4604757"/>
            <a:ext cx="4805138" cy="742960"/>
          </a:xfrm>
          <a:prstGeom prst="rect">
            <a:avLst/>
          </a:prstGeom>
          <a:noFill/>
        </p:spPr>
        <p:txBody>
          <a:bodyPr wrap="square" lIns="91440" tIns="45720" rIns="91440" bIns="45720" anchor="ctr">
            <a:spAutoFit/>
          </a:bodyPr>
          <a:lstStyle/>
          <a:p>
            <a:pPr algn="ctr" rtl="1">
              <a:lnSpc>
                <a:spcPct val="150000"/>
              </a:lnSpc>
            </a:pPr>
            <a:r>
              <a:rPr lang="ar-SA" sz="3200" b="1" cap="none" spc="0" dirty="0">
                <a:ln w="0">
                  <a:noFill/>
                </a:ln>
                <a:solidFill>
                  <a:schemeClr val="bg1"/>
                </a:solidFill>
                <a:latin typeface="AirArabia" panose="020B0303060202020204" pitchFamily="34" charset="0"/>
                <a:ea typeface="Open Sans" panose="020B0606030504020204" pitchFamily="34" charset="0"/>
                <a:cs typeface="AirArabia" panose="020B0303060202020204" pitchFamily="34" charset="0"/>
              </a:rPr>
              <a:t>النماذج</a:t>
            </a:r>
          </a:p>
        </p:txBody>
      </p:sp>
    </p:spTree>
    <p:extLst>
      <p:ext uri="{BB962C8B-B14F-4D97-AF65-F5344CB8AC3E}">
        <p14:creationId xmlns:p14="http://schemas.microsoft.com/office/powerpoint/2010/main" val="115661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a:extLst>
              <a:ext uri="{FF2B5EF4-FFF2-40B4-BE49-F238E27FC236}">
                <a16:creationId xmlns:a16="http://schemas.microsoft.com/office/drawing/2014/main" id="{A72FDD1F-BDE3-494A-BB23-DF7298A1A27A}"/>
              </a:ext>
            </a:extLst>
          </p:cNvPr>
          <p:cNvGrpSpPr/>
          <p:nvPr/>
        </p:nvGrpSpPr>
        <p:grpSpPr>
          <a:xfrm>
            <a:off x="5889319" y="0"/>
            <a:ext cx="4802494" cy="673100"/>
            <a:chOff x="5889319" y="0"/>
            <a:chExt cx="4802494" cy="673100"/>
          </a:xfrm>
        </p:grpSpPr>
        <p:sp>
          <p:nvSpPr>
            <p:cNvPr id="7" name="Rectangle 70">
              <a:extLst>
                <a:ext uri="{FF2B5EF4-FFF2-40B4-BE49-F238E27FC236}">
                  <a16:creationId xmlns:a16="http://schemas.microsoft.com/office/drawing/2014/main" id="{48065911-E488-4032-BF34-877854D67AA4}"/>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النماذج</a:t>
              </a:r>
            </a:p>
          </p:txBody>
        </p:sp>
        <p:sp>
          <p:nvSpPr>
            <p:cNvPr id="8" name="مستطيل 7">
              <a:extLst>
                <a:ext uri="{FF2B5EF4-FFF2-40B4-BE49-F238E27FC236}">
                  <a16:creationId xmlns:a16="http://schemas.microsoft.com/office/drawing/2014/main" id="{A04634EC-7B6F-4967-8459-C2ACB7F9C20E}"/>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4EF0205B-A873-41DE-9F38-9109F8E65431}"/>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2" name="جدول 11">
            <a:extLst>
              <a:ext uri="{FF2B5EF4-FFF2-40B4-BE49-F238E27FC236}">
                <a16:creationId xmlns:a16="http://schemas.microsoft.com/office/drawing/2014/main" id="{EEBC89DA-8591-4306-87FC-90161E029B2F}"/>
              </a:ext>
            </a:extLst>
          </p:cNvPr>
          <p:cNvGraphicFramePr>
            <a:graphicFrameLocks noGrp="1"/>
          </p:cNvGraphicFramePr>
          <p:nvPr>
            <p:extLst>
              <p:ext uri="{D42A27DB-BD31-4B8C-83A1-F6EECF244321}">
                <p14:modId xmlns:p14="http://schemas.microsoft.com/office/powerpoint/2010/main" val="1827851902"/>
              </p:ext>
            </p:extLst>
          </p:nvPr>
        </p:nvGraphicFramePr>
        <p:xfrm>
          <a:off x="424340" y="848077"/>
          <a:ext cx="9801900" cy="972084"/>
        </p:xfrm>
        <a:graphic>
          <a:graphicData uri="http://schemas.openxmlformats.org/drawingml/2006/table">
            <a:tbl>
              <a:tblPr rtl="1" firstRow="1" bandRow="1">
                <a:tableStyleId>{5940675A-B579-460E-94D1-54222C63F5DA}</a:tableStyleId>
              </a:tblPr>
              <a:tblGrid>
                <a:gridCol w="3267300">
                  <a:extLst>
                    <a:ext uri="{9D8B030D-6E8A-4147-A177-3AD203B41FA5}">
                      <a16:colId xmlns:a16="http://schemas.microsoft.com/office/drawing/2014/main" val="3104789595"/>
                    </a:ext>
                  </a:extLst>
                </a:gridCol>
                <a:gridCol w="3267300">
                  <a:extLst>
                    <a:ext uri="{9D8B030D-6E8A-4147-A177-3AD203B41FA5}">
                      <a16:colId xmlns:a16="http://schemas.microsoft.com/office/drawing/2014/main" val="2549595565"/>
                    </a:ext>
                  </a:extLst>
                </a:gridCol>
                <a:gridCol w="3267300">
                  <a:extLst>
                    <a:ext uri="{9D8B030D-6E8A-4147-A177-3AD203B41FA5}">
                      <a16:colId xmlns:a16="http://schemas.microsoft.com/office/drawing/2014/main" val="1688891890"/>
                    </a:ext>
                  </a:extLst>
                </a:gridCol>
              </a:tblGrid>
              <a:tr h="283934">
                <a:tc gridSpan="2">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عنوان الوثيقة : </a:t>
                      </a:r>
                      <a:r>
                        <a:rPr lang="ar-SA" sz="1600" b="1" dirty="0">
                          <a:solidFill>
                            <a:schemeClr val="tx1"/>
                          </a:solidFill>
                          <a:latin typeface="Sakkal Majalla" panose="02000000000000000000" pitchFamily="2" charset="-78"/>
                          <a:cs typeface="Sakkal Majalla" panose="02000000000000000000" pitchFamily="2" charset="-78"/>
                        </a:rPr>
                        <a:t>باركود عرض</a:t>
                      </a:r>
                      <a:r>
                        <a:rPr lang="ar-SA" sz="1600" b="1" baseline="0" dirty="0">
                          <a:solidFill>
                            <a:schemeClr val="tx1"/>
                          </a:solidFill>
                          <a:latin typeface="Sakkal Majalla" panose="02000000000000000000" pitchFamily="2" charset="-78"/>
                          <a:cs typeface="Sakkal Majalla" panose="02000000000000000000" pitchFamily="2" charset="-78"/>
                        </a:rPr>
                        <a:t> النماذج</a:t>
                      </a:r>
                      <a:endParaRPr lang="ar-SA" sz="1600" b="1" dirty="0">
                        <a:latin typeface="Sakkal Majalla" panose="02000000000000000000" pitchFamily="2" charset="-78"/>
                        <a:cs typeface="Sakkal Majalla" panose="02000000000000000000" pitchFamily="2" charset="-78"/>
                      </a:endParaRPr>
                    </a:p>
                  </a:txBody>
                  <a:tcPr marL="80189" marR="80189" marT="40094" marB="40094"/>
                </a:tc>
                <a:tc hMerge="1">
                  <a:txBody>
                    <a:bodyPr/>
                    <a:lstStyle/>
                    <a:p>
                      <a:pPr rtl="1"/>
                      <a:endParaRPr lang="ar-SA" sz="1200" dirty="0">
                        <a:latin typeface="Sakkal Majalla" panose="02000000000000000000" pitchFamily="2" charset="-78"/>
                        <a:cs typeface="Sakkal Majalla" panose="02000000000000000000" pitchFamily="2" charset="-78"/>
                      </a:endParaRPr>
                    </a:p>
                  </a:txBody>
                  <a:tcPr/>
                </a:tc>
                <a:tc>
                  <a:txBody>
                    <a:bodyPr/>
                    <a:lstStyle/>
                    <a:p>
                      <a:pPr algn="ctr" rtl="1"/>
                      <a:r>
                        <a:rPr lang="ar-SA" sz="1600" b="1" dirty="0">
                          <a:solidFill>
                            <a:schemeClr val="bg1"/>
                          </a:solidFill>
                          <a:latin typeface="Sakkal Majalla" panose="02000000000000000000" pitchFamily="2" charset="-78"/>
                          <a:cs typeface="Sakkal Majalla" panose="02000000000000000000" pitchFamily="2" charset="-78"/>
                        </a:rPr>
                        <a:t>رمز الوثيقة</a:t>
                      </a:r>
                    </a:p>
                  </a:txBody>
                  <a:tcPr marL="80189" marR="80189" marT="40094" marB="40094" anchor="ctr">
                    <a:solidFill>
                      <a:srgbClr val="227478"/>
                    </a:solidFill>
                  </a:tcPr>
                </a:tc>
                <a:extLst>
                  <a:ext uri="{0D108BD9-81ED-4DB2-BD59-A6C34878D82A}">
                    <a16:rowId xmlns:a16="http://schemas.microsoft.com/office/drawing/2014/main" val="692716547"/>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الاصدار </a:t>
                      </a:r>
                      <a:r>
                        <a:rPr lang="ar-SA" sz="1600" b="1" dirty="0">
                          <a:latin typeface="Sakkal Majalla" panose="02000000000000000000" pitchFamily="2" charset="-78"/>
                          <a:cs typeface="Sakkal Majalla" panose="02000000000000000000" pitchFamily="2" charset="-78"/>
                        </a:rPr>
                        <a:t>: 1443هـ</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التفعيل </a:t>
                      </a:r>
                      <a:r>
                        <a:rPr lang="ar-SA" sz="1600" b="1" dirty="0">
                          <a:latin typeface="Sakkal Majalla" panose="02000000000000000000" pitchFamily="2" charset="-78"/>
                          <a:cs typeface="Sakkal Majalla" panose="02000000000000000000" pitchFamily="2" charset="-78"/>
                        </a:rPr>
                        <a:t>:1443هـ</a:t>
                      </a:r>
                    </a:p>
                  </a:txBody>
                  <a:tcPr marL="80189" marR="80189" marT="40094" marB="40094"/>
                </a:tc>
                <a:tc rowSpan="2">
                  <a:txBody>
                    <a:bodyPr/>
                    <a:lstStyle/>
                    <a:p>
                      <a:pPr algn="ctr" rtl="1"/>
                      <a:r>
                        <a:rPr lang="en-US" sz="3600" b="1" dirty="0">
                          <a:solidFill>
                            <a:srgbClr val="006666"/>
                          </a:solidFill>
                          <a:latin typeface="Sakkal Majalla" panose="02000000000000000000" pitchFamily="2" charset="-78"/>
                          <a:cs typeface="Sakkal Majalla" panose="02000000000000000000" pitchFamily="2" charset="-78"/>
                        </a:rPr>
                        <a:t>FA-F-1</a:t>
                      </a:r>
                      <a:endParaRPr lang="ar-SA" sz="3600" b="1" dirty="0">
                        <a:latin typeface="Sakkal Majalla" panose="02000000000000000000" pitchFamily="2" charset="-78"/>
                        <a:cs typeface="Sakkal Majalla" panose="02000000000000000000" pitchFamily="2" charset="-78"/>
                      </a:endParaRPr>
                    </a:p>
                  </a:txBody>
                  <a:tcPr marL="80189" marR="80189" marT="40094" marB="40094" anchor="ctr"/>
                </a:tc>
                <a:extLst>
                  <a:ext uri="{0D108BD9-81ED-4DB2-BD59-A6C34878D82A}">
                    <a16:rowId xmlns:a16="http://schemas.microsoft.com/office/drawing/2014/main" val="4035010165"/>
                  </a:ext>
                </a:extLst>
              </a:tr>
              <a:tr h="283934">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رقم الاصدار : </a:t>
                      </a:r>
                      <a:r>
                        <a:rPr lang="ar-SA" sz="1600" b="1" dirty="0">
                          <a:latin typeface="Sakkal Majalla" panose="02000000000000000000" pitchFamily="2" charset="-78"/>
                          <a:cs typeface="Sakkal Majalla" panose="02000000000000000000" pitchFamily="2" charset="-78"/>
                        </a:rPr>
                        <a:t>01</a:t>
                      </a:r>
                    </a:p>
                  </a:txBody>
                  <a:tcPr marL="80189" marR="80189" marT="40094" marB="40094"/>
                </a:tc>
                <a:tc>
                  <a:txBody>
                    <a:bodyPr/>
                    <a:lstStyle/>
                    <a:p>
                      <a:pPr algn="ctr" rtl="1"/>
                      <a:r>
                        <a:rPr lang="ar-SA" sz="1600" b="1" dirty="0">
                          <a:solidFill>
                            <a:srgbClr val="227478"/>
                          </a:solidFill>
                          <a:latin typeface="Sakkal Majalla" panose="02000000000000000000" pitchFamily="2" charset="-78"/>
                          <a:cs typeface="Sakkal Majalla" panose="02000000000000000000" pitchFamily="2" charset="-78"/>
                        </a:rPr>
                        <a:t>تاريخ المراجعة : </a:t>
                      </a:r>
                      <a:r>
                        <a:rPr lang="ar-SA" sz="1600" b="1" dirty="0">
                          <a:latin typeface="Sakkal Majalla" panose="02000000000000000000" pitchFamily="2" charset="-78"/>
                          <a:cs typeface="Sakkal Majalla" panose="02000000000000000000" pitchFamily="2" charset="-78"/>
                        </a:rPr>
                        <a:t>1444هـ</a:t>
                      </a:r>
                    </a:p>
                  </a:txBody>
                  <a:tcPr marL="80189" marR="80189" marT="40094" marB="40094"/>
                </a:tc>
                <a:tc vMerge="1">
                  <a:txBody>
                    <a:bodyPr/>
                    <a:lstStyle/>
                    <a:p>
                      <a:pPr rtl="1"/>
                      <a:endParaRPr lang="ar-SA"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32046370"/>
                  </a:ext>
                </a:extLst>
              </a:tr>
            </a:tbl>
          </a:graphicData>
        </a:graphic>
      </p:graphicFrame>
      <p:grpSp>
        <p:nvGrpSpPr>
          <p:cNvPr id="14" name="مجموعة 13">
            <a:extLst>
              <a:ext uri="{FF2B5EF4-FFF2-40B4-BE49-F238E27FC236}">
                <a16:creationId xmlns:a16="http://schemas.microsoft.com/office/drawing/2014/main" id="{599A07FF-DC9B-490F-9B48-0267C9B99E94}"/>
              </a:ext>
            </a:extLst>
          </p:cNvPr>
          <p:cNvGrpSpPr/>
          <p:nvPr/>
        </p:nvGrpSpPr>
        <p:grpSpPr>
          <a:xfrm>
            <a:off x="3755361" y="2193571"/>
            <a:ext cx="3181090" cy="3890128"/>
            <a:chOff x="4101830" y="1742413"/>
            <a:chExt cx="3988340" cy="4220184"/>
          </a:xfrm>
        </p:grpSpPr>
        <p:pic>
          <p:nvPicPr>
            <p:cNvPr id="15" name="صورة 14">
              <a:extLst>
                <a:ext uri="{FF2B5EF4-FFF2-40B4-BE49-F238E27FC236}">
                  <a16:creationId xmlns:a16="http://schemas.microsoft.com/office/drawing/2014/main" id="{3F99DF88-8718-4B6E-91E4-21BBC69D2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1830" y="1742413"/>
              <a:ext cx="3988340" cy="3413248"/>
            </a:xfrm>
            <a:prstGeom prst="rect">
              <a:avLst/>
            </a:prstGeom>
          </p:spPr>
        </p:pic>
        <p:sp>
          <p:nvSpPr>
            <p:cNvPr id="16" name="مستطيل 15">
              <a:extLst>
                <a:ext uri="{FF2B5EF4-FFF2-40B4-BE49-F238E27FC236}">
                  <a16:creationId xmlns:a16="http://schemas.microsoft.com/office/drawing/2014/main" id="{98A1E990-19BC-4A4B-A713-B3E7900E7E53}"/>
                </a:ext>
              </a:extLst>
            </p:cNvPr>
            <p:cNvSpPr/>
            <p:nvPr/>
          </p:nvSpPr>
          <p:spPr>
            <a:xfrm>
              <a:off x="4101830" y="5377822"/>
              <a:ext cx="3988340" cy="584775"/>
            </a:xfrm>
            <a:prstGeom prst="rect">
              <a:avLst/>
            </a:prstGeom>
            <a:solidFill>
              <a:srgbClr val="00525D"/>
            </a:solidFill>
          </p:spPr>
          <p:txBody>
            <a:bodyPr wrap="square">
              <a:spAutoFit/>
            </a:bodyPr>
            <a:lstStyle/>
            <a:p>
              <a:pPr algn="ctr"/>
              <a:r>
                <a:rPr lang="ar-SA" sz="3200" dirty="0">
                  <a:solidFill>
                    <a:schemeClr val="bg1"/>
                  </a:solidFill>
                </a:rPr>
                <a:t>https://uq.sa/KgFTpI</a:t>
              </a:r>
            </a:p>
          </p:txBody>
        </p:sp>
      </p:grpSp>
    </p:spTree>
    <p:extLst>
      <p:ext uri="{BB962C8B-B14F-4D97-AF65-F5344CB8AC3E}">
        <p14:creationId xmlns:p14="http://schemas.microsoft.com/office/powerpoint/2010/main" val="292604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42">
            <a:extLst>
              <a:ext uri="{FF2B5EF4-FFF2-40B4-BE49-F238E27FC236}">
                <a16:creationId xmlns:a16="http://schemas.microsoft.com/office/drawing/2014/main" id="{ACD8D0BB-DB7F-456B-B53B-DCDEBECCE3BC}"/>
              </a:ext>
            </a:extLst>
          </p:cNvPr>
          <p:cNvSpPr/>
          <p:nvPr/>
        </p:nvSpPr>
        <p:spPr>
          <a:xfrm>
            <a:off x="17554" y="1558206"/>
            <a:ext cx="5817734" cy="4236486"/>
          </a:xfrm>
          <a:custGeom>
            <a:avLst/>
            <a:gdLst>
              <a:gd name="connsiteX0" fmla="*/ 0 w 6648038"/>
              <a:gd name="connsiteY0" fmla="*/ 0 h 4841115"/>
              <a:gd name="connsiteX1" fmla="*/ 1162864 w 6648038"/>
              <a:gd name="connsiteY1" fmla="*/ 0 h 4841115"/>
              <a:gd name="connsiteX2" fmla="*/ 6648038 w 6648038"/>
              <a:gd name="connsiteY2" fmla="*/ 3223965 h 4841115"/>
              <a:gd name="connsiteX3" fmla="*/ 3570444 w 6648038"/>
              <a:gd name="connsiteY3" fmla="*/ 4841115 h 4841115"/>
              <a:gd name="connsiteX4" fmla="*/ 0 w 6648038"/>
              <a:gd name="connsiteY4" fmla="*/ 2862839 h 484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038" h="4841115">
                <a:moveTo>
                  <a:pt x="0" y="0"/>
                </a:moveTo>
                <a:lnTo>
                  <a:pt x="1162864" y="0"/>
                </a:lnTo>
                <a:lnTo>
                  <a:pt x="6648038" y="3223965"/>
                </a:lnTo>
                <a:lnTo>
                  <a:pt x="3570444" y="4841115"/>
                </a:lnTo>
                <a:lnTo>
                  <a:pt x="0" y="2862839"/>
                </a:ln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2" name="شكل حر: شكل 41">
            <a:extLst>
              <a:ext uri="{FF2B5EF4-FFF2-40B4-BE49-F238E27FC236}">
                <a16:creationId xmlns:a16="http://schemas.microsoft.com/office/drawing/2014/main" id="{21FB2AB7-90E4-4C37-AFF3-62942AA7BB10}"/>
              </a:ext>
            </a:extLst>
          </p:cNvPr>
          <p:cNvSpPr/>
          <p:nvPr/>
        </p:nvSpPr>
        <p:spPr>
          <a:xfrm>
            <a:off x="-14019" y="3039855"/>
            <a:ext cx="10097383" cy="4388170"/>
          </a:xfrm>
          <a:custGeom>
            <a:avLst/>
            <a:gdLst>
              <a:gd name="connsiteX0" fmla="*/ 0 w 11872451"/>
              <a:gd name="connsiteY0" fmla="*/ 3451122 h 5014451"/>
              <a:gd name="connsiteX1" fmla="*/ 29497 w 11872451"/>
              <a:gd name="connsiteY1" fmla="*/ 5014451 h 5014451"/>
              <a:gd name="connsiteX2" fmla="*/ 11872451 w 11872451"/>
              <a:gd name="connsiteY2" fmla="*/ 4955458 h 5014451"/>
              <a:gd name="connsiteX3" fmla="*/ 11783961 w 11872451"/>
              <a:gd name="connsiteY3" fmla="*/ 958645 h 5014451"/>
              <a:gd name="connsiteX4" fmla="*/ 10087897 w 11872451"/>
              <a:gd name="connsiteY4" fmla="*/ 0 h 5014451"/>
              <a:gd name="connsiteX5" fmla="*/ 5884606 w 11872451"/>
              <a:gd name="connsiteY5" fmla="*/ 2197509 h 5014451"/>
              <a:gd name="connsiteX6" fmla="*/ 1592826 w 11872451"/>
              <a:gd name="connsiteY6" fmla="*/ 4439264 h 5014451"/>
              <a:gd name="connsiteX7" fmla="*/ 0 w 11872451"/>
              <a:gd name="connsiteY7" fmla="*/ 3451122 h 501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72451" h="5014451">
                <a:moveTo>
                  <a:pt x="0" y="3451122"/>
                </a:moveTo>
                <a:lnTo>
                  <a:pt x="29497" y="5014451"/>
                </a:lnTo>
                <a:lnTo>
                  <a:pt x="11872451" y="4955458"/>
                </a:lnTo>
                <a:lnTo>
                  <a:pt x="11783961" y="958645"/>
                </a:lnTo>
                <a:lnTo>
                  <a:pt x="10087897" y="0"/>
                </a:lnTo>
                <a:lnTo>
                  <a:pt x="5884606" y="2197509"/>
                </a:lnTo>
                <a:lnTo>
                  <a:pt x="1592826" y="4439264"/>
                </a:lnTo>
                <a:lnTo>
                  <a:pt x="0" y="34511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400"/>
          </a:p>
        </p:txBody>
      </p:sp>
      <p:sp>
        <p:nvSpPr>
          <p:cNvPr id="48" name="Freeform 42">
            <a:extLst>
              <a:ext uri="{FF2B5EF4-FFF2-40B4-BE49-F238E27FC236}">
                <a16:creationId xmlns:a16="http://schemas.microsoft.com/office/drawing/2014/main" id="{4AFE68F0-3109-43B3-931C-37C55197F8BA}"/>
              </a:ext>
            </a:extLst>
          </p:cNvPr>
          <p:cNvSpPr/>
          <p:nvPr/>
        </p:nvSpPr>
        <p:spPr>
          <a:xfrm>
            <a:off x="17554" y="1558206"/>
            <a:ext cx="5817734" cy="4236486"/>
          </a:xfrm>
          <a:custGeom>
            <a:avLst/>
            <a:gdLst>
              <a:gd name="connsiteX0" fmla="*/ 0 w 6648038"/>
              <a:gd name="connsiteY0" fmla="*/ 0 h 4841115"/>
              <a:gd name="connsiteX1" fmla="*/ 1162864 w 6648038"/>
              <a:gd name="connsiteY1" fmla="*/ 0 h 4841115"/>
              <a:gd name="connsiteX2" fmla="*/ 6648038 w 6648038"/>
              <a:gd name="connsiteY2" fmla="*/ 3223965 h 4841115"/>
              <a:gd name="connsiteX3" fmla="*/ 3570444 w 6648038"/>
              <a:gd name="connsiteY3" fmla="*/ 4841115 h 4841115"/>
              <a:gd name="connsiteX4" fmla="*/ 0 w 6648038"/>
              <a:gd name="connsiteY4" fmla="*/ 2862839 h 484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038" h="4841115">
                <a:moveTo>
                  <a:pt x="0" y="0"/>
                </a:moveTo>
                <a:lnTo>
                  <a:pt x="1162864" y="0"/>
                </a:lnTo>
                <a:lnTo>
                  <a:pt x="6648038" y="3223965"/>
                </a:lnTo>
                <a:lnTo>
                  <a:pt x="3570444" y="4841115"/>
                </a:lnTo>
                <a:lnTo>
                  <a:pt x="0" y="2862839"/>
                </a:ln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9" name="Freeform 44">
            <a:extLst>
              <a:ext uri="{FF2B5EF4-FFF2-40B4-BE49-F238E27FC236}">
                <a16:creationId xmlns:a16="http://schemas.microsoft.com/office/drawing/2014/main" id="{24A8817E-A386-4092-B41A-F35392DB7BE2}"/>
              </a:ext>
            </a:extLst>
          </p:cNvPr>
          <p:cNvSpPr>
            <a:spLocks/>
          </p:cNvSpPr>
          <p:nvPr/>
        </p:nvSpPr>
        <p:spPr bwMode="auto">
          <a:xfrm>
            <a:off x="-9345" y="2624858"/>
            <a:ext cx="4349977" cy="3959798"/>
          </a:xfrm>
          <a:custGeom>
            <a:avLst/>
            <a:gdLst>
              <a:gd name="connsiteX0" fmla="*/ 0 w 4927653"/>
              <a:gd name="connsiteY0" fmla="*/ 0 h 4464186"/>
              <a:gd name="connsiteX1" fmla="*/ 4927653 w 4927653"/>
              <a:gd name="connsiteY1" fmla="*/ 2867161 h 4464186"/>
              <a:gd name="connsiteX2" fmla="*/ 4357741 w 4927653"/>
              <a:gd name="connsiteY2" fmla="*/ 3164023 h 4464186"/>
              <a:gd name="connsiteX3" fmla="*/ 2228903 w 4927653"/>
              <a:gd name="connsiteY3" fmla="*/ 4272099 h 4464186"/>
              <a:gd name="connsiteX4" fmla="*/ 1984428 w 4927653"/>
              <a:gd name="connsiteY4" fmla="*/ 4392749 h 4464186"/>
              <a:gd name="connsiteX5" fmla="*/ 1857428 w 4927653"/>
              <a:gd name="connsiteY5" fmla="*/ 4464186 h 4464186"/>
              <a:gd name="connsiteX6" fmla="*/ 0 w 4927653"/>
              <a:gd name="connsiteY6" fmla="*/ 3491824 h 446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7653" h="4464186">
                <a:moveTo>
                  <a:pt x="0" y="0"/>
                </a:moveTo>
                <a:lnTo>
                  <a:pt x="4927653" y="2867161"/>
                </a:lnTo>
                <a:lnTo>
                  <a:pt x="4357741" y="3164023"/>
                </a:lnTo>
                <a:lnTo>
                  <a:pt x="2228903" y="4272099"/>
                </a:lnTo>
                <a:lnTo>
                  <a:pt x="1984428" y="4392749"/>
                </a:lnTo>
                <a:lnTo>
                  <a:pt x="1857428" y="4464186"/>
                </a:lnTo>
                <a:lnTo>
                  <a:pt x="0" y="3491824"/>
                </a:lnTo>
                <a:close/>
              </a:path>
            </a:pathLst>
          </a:custGeom>
          <a:solidFill>
            <a:srgbClr val="2A8F99"/>
          </a:solidFill>
          <a:ln>
            <a:noFill/>
          </a:ln>
        </p:spPr>
        <p:txBody>
          <a:bodyPr vert="horz" wrap="square" lIns="91440" tIns="45720" rIns="91440" bIns="45720" numCol="1" anchor="t" anchorCtr="0" compatLnSpc="1">
            <a:prstTxWarp prst="textNoShape">
              <a:avLst/>
            </a:prstTxWarp>
            <a:noAutofit/>
          </a:bodyPr>
          <a:lstStyle/>
          <a:p>
            <a:endParaRPr lang="en-US" sz="1400"/>
          </a:p>
        </p:txBody>
      </p:sp>
      <p:sp>
        <p:nvSpPr>
          <p:cNvPr id="50" name="Freeform 22">
            <a:extLst>
              <a:ext uri="{FF2B5EF4-FFF2-40B4-BE49-F238E27FC236}">
                <a16:creationId xmlns:a16="http://schemas.microsoft.com/office/drawing/2014/main" id="{0402151E-4338-4BE0-BEE0-164ADDD8BD57}"/>
              </a:ext>
            </a:extLst>
          </p:cNvPr>
          <p:cNvSpPr/>
          <p:nvPr/>
        </p:nvSpPr>
        <p:spPr>
          <a:xfrm>
            <a:off x="-4673" y="2664232"/>
            <a:ext cx="10696485" cy="4552503"/>
          </a:xfrm>
          <a:custGeom>
            <a:avLst/>
            <a:gdLst>
              <a:gd name="connsiteX0" fmla="*/ 10215615 w 12175385"/>
              <a:gd name="connsiteY0" fmla="*/ 0 h 5132388"/>
              <a:gd name="connsiteX1" fmla="*/ 12175385 w 12175385"/>
              <a:gd name="connsiteY1" fmla="*/ 1133839 h 5132388"/>
              <a:gd name="connsiteX2" fmla="*/ 12175385 w 12175385"/>
              <a:gd name="connsiteY2" fmla="*/ 1914889 h 5132388"/>
              <a:gd name="connsiteX3" fmla="*/ 10215615 w 12175385"/>
              <a:gd name="connsiteY3" fmla="*/ 781050 h 5132388"/>
              <a:gd name="connsiteX4" fmla="*/ 1857428 w 12175385"/>
              <a:gd name="connsiteY4" fmla="*/ 5132388 h 5132388"/>
              <a:gd name="connsiteX5" fmla="*/ 0 w 12175385"/>
              <a:gd name="connsiteY5" fmla="*/ 4157340 h 5132388"/>
              <a:gd name="connsiteX6" fmla="*/ 0 w 12175385"/>
              <a:gd name="connsiteY6" fmla="*/ 3376290 h 5132388"/>
              <a:gd name="connsiteX7" fmla="*/ 1857428 w 12175385"/>
              <a:gd name="connsiteY7" fmla="*/ 4351338 h 51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5385" h="5132388">
                <a:moveTo>
                  <a:pt x="10215615" y="0"/>
                </a:moveTo>
                <a:lnTo>
                  <a:pt x="12175385" y="1133839"/>
                </a:lnTo>
                <a:lnTo>
                  <a:pt x="12175385" y="1914889"/>
                </a:lnTo>
                <a:lnTo>
                  <a:pt x="10215615" y="781050"/>
                </a:lnTo>
                <a:lnTo>
                  <a:pt x="1857428" y="5132388"/>
                </a:lnTo>
                <a:lnTo>
                  <a:pt x="0" y="4157340"/>
                </a:lnTo>
                <a:lnTo>
                  <a:pt x="0" y="3376290"/>
                </a:lnTo>
                <a:lnTo>
                  <a:pt x="1857428" y="4351338"/>
                </a:lnTo>
                <a:close/>
              </a:path>
            </a:pathLst>
          </a:custGeom>
          <a:solidFill>
            <a:srgbClr val="808285"/>
          </a:solidFill>
          <a:ln>
            <a:noFill/>
          </a:ln>
          <a:effectLst>
            <a:outerShdw blurRad="76200" dist="50800" dir="54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1" name="Freeform 46">
            <a:extLst>
              <a:ext uri="{FF2B5EF4-FFF2-40B4-BE49-F238E27FC236}">
                <a16:creationId xmlns:a16="http://schemas.microsoft.com/office/drawing/2014/main" id="{035AB445-FBD3-4ADA-BFE4-2AA6E376E6AA}"/>
              </a:ext>
            </a:extLst>
          </p:cNvPr>
          <p:cNvSpPr/>
          <p:nvPr/>
        </p:nvSpPr>
        <p:spPr>
          <a:xfrm>
            <a:off x="-4672" y="6345211"/>
            <a:ext cx="1658060" cy="1214464"/>
          </a:xfrm>
          <a:custGeom>
            <a:avLst/>
            <a:gdLst>
              <a:gd name="connsiteX0" fmla="*/ 0 w 1863609"/>
              <a:gd name="connsiteY0" fmla="*/ 0 h 1387792"/>
              <a:gd name="connsiteX1" fmla="*/ 1863609 w 1863609"/>
              <a:gd name="connsiteY1" fmla="*/ 990256 h 1387792"/>
              <a:gd name="connsiteX2" fmla="*/ 1113400 w 1863609"/>
              <a:gd name="connsiteY2" fmla="*/ 1387792 h 1387792"/>
              <a:gd name="connsiteX3" fmla="*/ 0 w 1863609"/>
              <a:gd name="connsiteY3" fmla="*/ 1387792 h 1387792"/>
            </a:gdLst>
            <a:ahLst/>
            <a:cxnLst>
              <a:cxn ang="0">
                <a:pos x="connsiteX0" y="connsiteY0"/>
              </a:cxn>
              <a:cxn ang="0">
                <a:pos x="connsiteX1" y="connsiteY1"/>
              </a:cxn>
              <a:cxn ang="0">
                <a:pos x="connsiteX2" y="connsiteY2"/>
              </a:cxn>
              <a:cxn ang="0">
                <a:pos x="connsiteX3" y="connsiteY3"/>
              </a:cxn>
            </a:cxnLst>
            <a:rect l="l" t="t" r="r" b="b"/>
            <a:pathLst>
              <a:path w="1863609" h="1387792">
                <a:moveTo>
                  <a:pt x="0" y="0"/>
                </a:moveTo>
                <a:lnTo>
                  <a:pt x="1863609" y="990256"/>
                </a:lnTo>
                <a:lnTo>
                  <a:pt x="1113400" y="1387792"/>
                </a:lnTo>
                <a:lnTo>
                  <a:pt x="0" y="1387792"/>
                </a:lnTo>
                <a:close/>
              </a:path>
            </a:pathLst>
          </a:custGeom>
          <a:solidFill>
            <a:srgbClr val="006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 name="Rectangle 70">
            <a:extLst>
              <a:ext uri="{FF2B5EF4-FFF2-40B4-BE49-F238E27FC236}">
                <a16:creationId xmlns:a16="http://schemas.microsoft.com/office/drawing/2014/main" id="{9EB25BC0-E868-4BCF-9C75-636F30763EC2}"/>
              </a:ext>
            </a:extLst>
          </p:cNvPr>
          <p:cNvSpPr/>
          <p:nvPr/>
        </p:nvSpPr>
        <p:spPr>
          <a:xfrm>
            <a:off x="-464506" y="4604757"/>
            <a:ext cx="4805138" cy="742960"/>
          </a:xfrm>
          <a:prstGeom prst="rect">
            <a:avLst/>
          </a:prstGeom>
          <a:noFill/>
        </p:spPr>
        <p:txBody>
          <a:bodyPr wrap="square" lIns="91440" tIns="45720" rIns="91440" bIns="45720" anchor="ctr">
            <a:spAutoFit/>
          </a:bodyPr>
          <a:lstStyle/>
          <a:p>
            <a:pPr algn="ctr" rtl="1">
              <a:lnSpc>
                <a:spcPct val="150000"/>
              </a:lnSpc>
            </a:pPr>
            <a:r>
              <a:rPr lang="ar-SA" sz="3200" b="1" cap="none" spc="0" dirty="0">
                <a:ln w="0">
                  <a:noFill/>
                </a:ln>
                <a:solidFill>
                  <a:schemeClr val="bg1"/>
                </a:solidFill>
                <a:latin typeface="AirArabia" panose="020B0303060202020204" pitchFamily="34" charset="0"/>
                <a:ea typeface="Open Sans" panose="020B0606030504020204" pitchFamily="34" charset="0"/>
                <a:cs typeface="AirArabia" panose="020B0303060202020204" pitchFamily="34" charset="0"/>
              </a:rPr>
              <a:t>نموذج الاطلاع</a:t>
            </a:r>
          </a:p>
        </p:txBody>
      </p:sp>
    </p:spTree>
    <p:extLst>
      <p:ext uri="{BB962C8B-B14F-4D97-AF65-F5344CB8AC3E}">
        <p14:creationId xmlns:p14="http://schemas.microsoft.com/office/powerpoint/2010/main" val="3031508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F0E3C69-F8B2-4D8F-A3E8-278E8B871B32}"/>
              </a:ext>
            </a:extLst>
          </p:cNvPr>
          <p:cNvSpPr>
            <a:spLocks noChangeArrowheads="1"/>
          </p:cNvSpPr>
          <p:nvPr/>
        </p:nvSpPr>
        <p:spPr bwMode="auto">
          <a:xfrm>
            <a:off x="600155" y="651250"/>
            <a:ext cx="9093260" cy="32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89" tIns="40094" rIns="80189" bIns="40094"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algn="ctr"/>
            <a:r>
              <a:rPr lang="ar-SA" altLang="ar-SA" sz="1579"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أقر أنا الموظف الموقع أدناه بأنني اطلعت على دليل نظام العمل الخاص بالإدارة</a:t>
            </a:r>
            <a:endParaRPr lang="en-US" altLang="ar-SA" sz="1052" b="1" dirty="0">
              <a:solidFill>
                <a:prstClr val="black"/>
              </a:solidFill>
              <a:latin typeface="Sakkal Majalla" panose="02000000000000000000" pitchFamily="2" charset="-78"/>
              <a:cs typeface="Sakkal Majalla" panose="02000000000000000000" pitchFamily="2" charset="-78"/>
            </a:endParaRPr>
          </a:p>
        </p:txBody>
      </p:sp>
      <p:sp>
        <p:nvSpPr>
          <p:cNvPr id="5" name="Rectangle 1">
            <a:extLst>
              <a:ext uri="{FF2B5EF4-FFF2-40B4-BE49-F238E27FC236}">
                <a16:creationId xmlns:a16="http://schemas.microsoft.com/office/drawing/2014/main" id="{CF0E3C69-F8B2-4D8F-A3E8-278E8B871B32}"/>
              </a:ext>
            </a:extLst>
          </p:cNvPr>
          <p:cNvSpPr>
            <a:spLocks noChangeArrowheads="1"/>
          </p:cNvSpPr>
          <p:nvPr/>
        </p:nvSpPr>
        <p:spPr bwMode="auto">
          <a:xfrm>
            <a:off x="4487525" y="6935919"/>
            <a:ext cx="1716760" cy="32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89" tIns="40094" rIns="80189" bIns="40094"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algn="ctr"/>
            <a:r>
              <a:rPr lang="ar-SA" altLang="ar-SA" sz="1579" b="1" dirty="0" bmk="_Toc27032708">
                <a:solidFill>
                  <a:srgbClr val="00656F"/>
                </a:solidFill>
                <a:latin typeface="Sakkal Majalla" panose="02000000000000000000" pitchFamily="2" charset="-78"/>
                <a:ea typeface="Times New Roman" panose="02020603050405020304" pitchFamily="18" charset="0"/>
                <a:cs typeface="Sakkal Majalla" panose="02000000000000000000" pitchFamily="2" charset="-78"/>
              </a:rPr>
              <a:t>توقيع مدير الجهة :</a:t>
            </a:r>
            <a:endParaRPr lang="en-US" altLang="ar-SA" sz="1052" b="1" dirty="0">
              <a:solidFill>
                <a:prstClr val="black"/>
              </a:solidFill>
              <a:latin typeface="Sakkal Majalla" panose="02000000000000000000" pitchFamily="2" charset="-78"/>
              <a:cs typeface="Sakkal Majalla" panose="02000000000000000000" pitchFamily="2" charset="-78"/>
            </a:endParaRPr>
          </a:p>
        </p:txBody>
      </p:sp>
      <p:grpSp>
        <p:nvGrpSpPr>
          <p:cNvPr id="6" name="مجموعة 5">
            <a:extLst>
              <a:ext uri="{FF2B5EF4-FFF2-40B4-BE49-F238E27FC236}">
                <a16:creationId xmlns:a16="http://schemas.microsoft.com/office/drawing/2014/main" id="{AA38B624-8DAB-4E66-A0A3-FADCEC509B07}"/>
              </a:ext>
            </a:extLst>
          </p:cNvPr>
          <p:cNvGrpSpPr/>
          <p:nvPr/>
        </p:nvGrpSpPr>
        <p:grpSpPr>
          <a:xfrm>
            <a:off x="0" y="0"/>
            <a:ext cx="10691813" cy="673100"/>
            <a:chOff x="0" y="0"/>
            <a:chExt cx="10691813" cy="673100"/>
          </a:xfrm>
        </p:grpSpPr>
        <p:sp>
          <p:nvSpPr>
            <p:cNvPr id="7" name="Rectangle 70">
              <a:extLst>
                <a:ext uri="{FF2B5EF4-FFF2-40B4-BE49-F238E27FC236}">
                  <a16:creationId xmlns:a16="http://schemas.microsoft.com/office/drawing/2014/main" id="{4AF6F994-7E02-478B-B791-5E4515F815B4}"/>
                </a:ext>
              </a:extLst>
            </p:cNvPr>
            <p:cNvSpPr/>
            <p:nvPr/>
          </p:nvSpPr>
          <p:spPr>
            <a:xfrm>
              <a:off x="0" y="107384"/>
              <a:ext cx="9501903" cy="458331"/>
            </a:xfrm>
            <a:prstGeom prst="rect">
              <a:avLst/>
            </a:prstGeom>
            <a:noFill/>
          </p:spPr>
          <p:txBody>
            <a:bodyPr wrap="square" lIns="91440" tIns="45720" rIns="91440" bIns="45720" anchor="ctr">
              <a:spAutoFit/>
            </a:bodyPr>
            <a:lstStyle/>
            <a:p>
              <a:pPr algn="r" rtl="1">
                <a:lnSpc>
                  <a:spcPct val="150000"/>
                </a:lnSpc>
              </a:pPr>
              <a:r>
                <a:rPr lang="ar-SA"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نموذج اطلاع جميع الموظفين على دليل السياسات والإجراءات الخاصة بالعمل في المركز</a:t>
              </a:r>
            </a:p>
          </p:txBody>
        </p:sp>
        <p:sp>
          <p:nvSpPr>
            <p:cNvPr id="8" name="مستطيل 7">
              <a:extLst>
                <a:ext uri="{FF2B5EF4-FFF2-40B4-BE49-F238E27FC236}">
                  <a16:creationId xmlns:a16="http://schemas.microsoft.com/office/drawing/2014/main" id="{1DC8DAAF-8A4D-4F8B-B2D7-CD9A10BEA977}"/>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a:extLst>
                <a:ext uri="{FF2B5EF4-FFF2-40B4-BE49-F238E27FC236}">
                  <a16:creationId xmlns:a16="http://schemas.microsoft.com/office/drawing/2014/main" id="{F2CB71D1-9803-4AEC-9B6E-E1973FA88F7C}"/>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0" name="جدول 9">
            <a:extLst>
              <a:ext uri="{FF2B5EF4-FFF2-40B4-BE49-F238E27FC236}">
                <a16:creationId xmlns:a16="http://schemas.microsoft.com/office/drawing/2014/main" id="{0DC3F103-DF92-489E-B48D-E2A29BC315C0}"/>
              </a:ext>
            </a:extLst>
          </p:cNvPr>
          <p:cNvGraphicFramePr>
            <a:graphicFrameLocks noGrp="1"/>
          </p:cNvGraphicFramePr>
          <p:nvPr>
            <p:extLst>
              <p:ext uri="{D42A27DB-BD31-4B8C-83A1-F6EECF244321}">
                <p14:modId xmlns:p14="http://schemas.microsoft.com/office/powerpoint/2010/main" val="1565068340"/>
              </p:ext>
            </p:extLst>
          </p:nvPr>
        </p:nvGraphicFramePr>
        <p:xfrm>
          <a:off x="532863" y="1084013"/>
          <a:ext cx="9626085" cy="5851906"/>
        </p:xfrm>
        <a:graphic>
          <a:graphicData uri="http://schemas.openxmlformats.org/drawingml/2006/table">
            <a:tbl>
              <a:tblPr rtl="1" firstRow="1" firstCol="1" bandRow="1"/>
              <a:tblGrid>
                <a:gridCol w="653274">
                  <a:extLst>
                    <a:ext uri="{9D8B030D-6E8A-4147-A177-3AD203B41FA5}">
                      <a16:colId xmlns:a16="http://schemas.microsoft.com/office/drawing/2014/main" val="533948293"/>
                    </a:ext>
                  </a:extLst>
                </a:gridCol>
                <a:gridCol w="3878060">
                  <a:extLst>
                    <a:ext uri="{9D8B030D-6E8A-4147-A177-3AD203B41FA5}">
                      <a16:colId xmlns:a16="http://schemas.microsoft.com/office/drawing/2014/main" val="782063448"/>
                    </a:ext>
                  </a:extLst>
                </a:gridCol>
                <a:gridCol w="2262669">
                  <a:extLst>
                    <a:ext uri="{9D8B030D-6E8A-4147-A177-3AD203B41FA5}">
                      <a16:colId xmlns:a16="http://schemas.microsoft.com/office/drawing/2014/main" val="323102975"/>
                    </a:ext>
                  </a:extLst>
                </a:gridCol>
                <a:gridCol w="2832082">
                  <a:extLst>
                    <a:ext uri="{9D8B030D-6E8A-4147-A177-3AD203B41FA5}">
                      <a16:colId xmlns:a16="http://schemas.microsoft.com/office/drawing/2014/main" val="3528843141"/>
                    </a:ext>
                  </a:extLst>
                </a:gridCol>
              </a:tblGrid>
              <a:tr h="120696">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algn="ctr" rtl="1">
                        <a:lnSpc>
                          <a:spcPct val="90000"/>
                        </a:lnSpc>
                        <a:spcAft>
                          <a:spcPts val="800"/>
                        </a:spcAft>
                      </a:pPr>
                      <a:r>
                        <a:rPr lang="ar-SA" sz="1000" b="1" dirty="0">
                          <a:solidFill>
                            <a:schemeClr val="bg1"/>
                          </a:solidFill>
                          <a:effectLst/>
                          <a:latin typeface="Sakkal Majalla" panose="02000000000000000000" pitchFamily="2" charset="-78"/>
                          <a:cs typeface="Sakkal Majalla" panose="02000000000000000000" pitchFamily="2" charset="-78"/>
                        </a:rPr>
                        <a:t>م</a:t>
                      </a:r>
                      <a:endParaRPr lang="en-US" sz="10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algn="ctr" rtl="1">
                        <a:lnSpc>
                          <a:spcPct val="90000"/>
                        </a:lnSpc>
                        <a:spcAft>
                          <a:spcPts val="800"/>
                        </a:spcAft>
                      </a:pPr>
                      <a:r>
                        <a:rPr lang="ar-SA" sz="1000" b="1" dirty="0">
                          <a:solidFill>
                            <a:schemeClr val="bg1"/>
                          </a:solidFill>
                          <a:effectLst/>
                          <a:latin typeface="Sakkal Majalla" panose="02000000000000000000" pitchFamily="2" charset="-78"/>
                          <a:cs typeface="Sakkal Majalla" panose="02000000000000000000" pitchFamily="2" charset="-78"/>
                        </a:rPr>
                        <a:t>اسم الموظف </a:t>
                      </a:r>
                      <a:endParaRPr lang="en-US" sz="10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algn="ctr" rtl="1">
                        <a:lnSpc>
                          <a:spcPct val="90000"/>
                        </a:lnSpc>
                        <a:spcAft>
                          <a:spcPts val="800"/>
                        </a:spcAft>
                      </a:pPr>
                      <a:r>
                        <a:rPr lang="ar-SA" sz="10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رقم</a:t>
                      </a:r>
                      <a:r>
                        <a:rPr lang="ar-SA" sz="1000" b="1" baseline="0"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 المنسوب</a:t>
                      </a:r>
                      <a:endParaRPr lang="en-US" sz="10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algn="ctr" rtl="1">
                        <a:lnSpc>
                          <a:spcPct val="90000"/>
                        </a:lnSpc>
                        <a:spcAft>
                          <a:spcPts val="800"/>
                        </a:spcAft>
                      </a:pPr>
                      <a:r>
                        <a:rPr lang="ar-SA" sz="1000" b="1" dirty="0">
                          <a:solidFill>
                            <a:schemeClr val="bg1"/>
                          </a:solidFill>
                          <a:effectLst/>
                          <a:latin typeface="Sakkal Majalla" panose="02000000000000000000" pitchFamily="2" charset="-78"/>
                          <a:cs typeface="Sakkal Majalla" panose="02000000000000000000" pitchFamily="2" charset="-78"/>
                        </a:rPr>
                        <a:t>التوقيع </a:t>
                      </a:r>
                      <a:endParaRPr lang="en-US" sz="10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4141958094"/>
                  </a:ext>
                </a:extLst>
              </a:tr>
              <a:tr h="174628">
                <a:tc>
                  <a:txBody>
                    <a:body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23</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محمد ابراهيم عاطف</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rtl="1">
                        <a:lnSpc>
                          <a:spcPct val="150000"/>
                        </a:lnSpc>
                        <a:spcAft>
                          <a:spcPts val="0"/>
                        </a:spcAft>
                      </a:pPr>
                      <a:r>
                        <a:rPr lang="ar-SA" sz="1000" b="1" dirty="0">
                          <a:effectLst/>
                          <a:latin typeface="Calibri" panose="020F0502020204030204" pitchFamily="34" charset="0"/>
                          <a:ea typeface="Calibri" panose="020F0502020204030204" pitchFamily="34" charset="0"/>
                          <a:cs typeface="+mn-cs"/>
                        </a:rPr>
                        <a:t>4320321</a:t>
                      </a:r>
                      <a:endParaRPr lang="en-US" sz="1000" b="1" dirty="0">
                        <a:effectLst/>
                        <a:latin typeface="Calibri" panose="020F0502020204030204" pitchFamily="34" charset="0"/>
                        <a:ea typeface="Calibri" panose="020F0502020204030204" pitchFamily="34" charset="0"/>
                        <a:cs typeface="+mn-cs"/>
                      </a:endParaRPr>
                    </a:p>
                  </a:txBody>
                  <a:tcPr marL="68580" marR="68580" marT="0" marB="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00231040"/>
                  </a:ext>
                </a:extLst>
              </a:tr>
              <a:tr h="174628">
                <a:tc>
                  <a:txBody>
                    <a:body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24</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احمد سالم الجابري</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pPr>
                      <a:r>
                        <a:rPr lang="ar-SA" sz="1000" b="1" dirty="0">
                          <a:effectLst/>
                          <a:latin typeface="Calibri" panose="020F0502020204030204" pitchFamily="34" charset="0"/>
                          <a:ea typeface="Calibri" panose="020F0502020204030204" pitchFamily="34" charset="0"/>
                          <a:cs typeface="+mn-cs"/>
                        </a:rPr>
                        <a:t>4260057</a:t>
                      </a:r>
                      <a:endParaRPr lang="en-US" sz="1000" b="1" dirty="0">
                        <a:effectLst/>
                        <a:latin typeface="Calibri" panose="020F0502020204030204" pitchFamily="34" charset="0"/>
                        <a:ea typeface="Calibri" panose="020F0502020204030204" pitchFamily="34" charset="0"/>
                        <a:cs typeface="+mn-cs"/>
                      </a:endParaRPr>
                    </a:p>
                  </a:txBody>
                  <a:tcPr marL="68580" marR="68580" marT="0" marB="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543602265"/>
                  </a:ext>
                </a:extLst>
              </a:tr>
              <a:tr h="174628">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25</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algn="ctr" rtl="1">
                        <a:lnSpc>
                          <a:spcPct val="150000"/>
                        </a:lnSpc>
                        <a:spcAft>
                          <a:spcPts val="0"/>
                        </a:spcAft>
                      </a:pPr>
                      <a:r>
                        <a:rPr lang="ar-SA" sz="1000" b="1" dirty="0">
                          <a:effectLst/>
                          <a:latin typeface="Calibri" panose="020F0502020204030204" pitchFamily="34" charset="0"/>
                          <a:ea typeface="Calibri" panose="020F0502020204030204" pitchFamily="34" charset="0"/>
                          <a:cs typeface="+mn-cs"/>
                        </a:rPr>
                        <a:t>موسى حميد </a:t>
                      </a:r>
                      <a:r>
                        <a:rPr lang="ar-SA" sz="1000" b="1" dirty="0" err="1">
                          <a:effectLst/>
                          <a:latin typeface="Calibri" panose="020F0502020204030204" pitchFamily="34" charset="0"/>
                          <a:ea typeface="Calibri" panose="020F0502020204030204" pitchFamily="34" charset="0"/>
                          <a:cs typeface="+mn-cs"/>
                        </a:rPr>
                        <a:t>اللقماني</a:t>
                      </a:r>
                      <a:endParaRPr lang="en-US" sz="1000" b="1" dirty="0">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SA" sz="1000" b="1">
                          <a:effectLst/>
                          <a:latin typeface="Calibri" panose="020F0502020204030204" pitchFamily="34" charset="0"/>
                          <a:ea typeface="Calibri" panose="020F0502020204030204" pitchFamily="34" charset="0"/>
                          <a:cs typeface="+mn-cs"/>
                        </a:rPr>
                        <a:t>4290346</a:t>
                      </a:r>
                      <a:endParaRPr lang="en-US" sz="1000" b="1">
                        <a:effectLst/>
                        <a:latin typeface="Calibri" panose="020F0502020204030204" pitchFamily="34" charset="0"/>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89433822"/>
                  </a:ext>
                </a:extLst>
              </a:tr>
              <a:tr h="174628">
                <a:tc>
                  <a:txBody>
                    <a:body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26</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وليد حمود </a:t>
                      </a:r>
                      <a:r>
                        <a:rPr lang="ar-SA" sz="1000" b="1" kern="1200" dirty="0" err="1">
                          <a:solidFill>
                            <a:schemeClr val="tx1"/>
                          </a:solidFill>
                          <a:effectLst/>
                          <a:latin typeface="Calibri" panose="020F0502020204030204" pitchFamily="34" charset="0"/>
                          <a:ea typeface="Calibri" panose="020F0502020204030204" pitchFamily="34" charset="0"/>
                          <a:cs typeface="+mn-cs"/>
                        </a:rPr>
                        <a:t>المطرفي</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SA" sz="1000" b="1">
                          <a:effectLst/>
                          <a:latin typeface="Calibri" panose="020F0502020204030204" pitchFamily="34" charset="0"/>
                          <a:ea typeface="Calibri" panose="020F0502020204030204" pitchFamily="34" charset="0"/>
                          <a:cs typeface="+mn-cs"/>
                        </a:rPr>
                        <a:t>4330765</a:t>
                      </a:r>
                      <a:endParaRPr lang="en-US" sz="1000" b="1">
                        <a:effectLst/>
                        <a:latin typeface="Calibri" panose="020F0502020204030204" pitchFamily="34" charset="0"/>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76810547"/>
                  </a:ext>
                </a:extLst>
              </a:tr>
              <a:tr h="174628">
                <a:tc>
                  <a:txBody>
                    <a:body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27</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محمد سمير اوان</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SA" sz="1000" b="1">
                          <a:effectLst/>
                          <a:latin typeface="Calibri" panose="020F0502020204030204" pitchFamily="34" charset="0"/>
                          <a:ea typeface="Calibri" panose="020F0502020204030204" pitchFamily="34" charset="0"/>
                          <a:cs typeface="+mn-cs"/>
                        </a:rPr>
                        <a:t>4400165</a:t>
                      </a:r>
                      <a:endParaRPr lang="en-US" sz="1000" b="1">
                        <a:effectLst/>
                        <a:latin typeface="Calibri" panose="020F0502020204030204" pitchFamily="34" charset="0"/>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594389944"/>
                  </a:ext>
                </a:extLst>
              </a:tr>
              <a:tr h="174628">
                <a:tc>
                  <a:txBody>
                    <a:body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28</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محمد عبدالله نتو</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rtl="1">
                        <a:lnSpc>
                          <a:spcPct val="150000"/>
                        </a:lnSpc>
                        <a:spcAft>
                          <a:spcPts val="0"/>
                        </a:spcAft>
                      </a:pPr>
                      <a:r>
                        <a:rPr lang="ar-SA" sz="1000" b="1">
                          <a:effectLst/>
                          <a:latin typeface="Calibri" panose="020F0502020204030204" pitchFamily="34" charset="0"/>
                          <a:ea typeface="Calibri" panose="020F0502020204030204" pitchFamily="34" charset="0"/>
                          <a:cs typeface="+mn-cs"/>
                        </a:rPr>
                        <a:t>4160007</a:t>
                      </a:r>
                      <a:endParaRPr lang="en-US" sz="1000" b="1">
                        <a:effectLst/>
                        <a:latin typeface="Calibri" panose="020F0502020204030204" pitchFamily="34" charset="0"/>
                        <a:ea typeface="Calibri" panose="020F0502020204030204" pitchFamily="34" charset="0"/>
                        <a:cs typeface="+mn-cs"/>
                      </a:endParaRPr>
                    </a:p>
                  </a:txBody>
                  <a:tcPr marL="68580" marR="68580" marT="0" marB="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33785048"/>
                  </a:ext>
                </a:extLst>
              </a:tr>
              <a:tr h="174628">
                <a:tc>
                  <a:txBody>
                    <a:body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29</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سلطان علي محمد آل مريع</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rtl="1">
                        <a:lnSpc>
                          <a:spcPct val="150000"/>
                        </a:lnSpc>
                        <a:spcAft>
                          <a:spcPts val="0"/>
                        </a:spcAft>
                      </a:pPr>
                      <a:r>
                        <a:rPr lang="ar-SA" sz="1000" b="1">
                          <a:effectLst/>
                          <a:latin typeface="Calibri" panose="020F0502020204030204" pitchFamily="34" charset="0"/>
                          <a:ea typeface="Calibri" panose="020F0502020204030204" pitchFamily="34" charset="0"/>
                          <a:cs typeface="+mn-cs"/>
                        </a:rPr>
                        <a:t>4389099</a:t>
                      </a:r>
                      <a:endParaRPr lang="en-US" sz="1000" b="1">
                        <a:effectLst/>
                        <a:latin typeface="Calibri" panose="020F0502020204030204" pitchFamily="34" charset="0"/>
                        <a:ea typeface="Calibri" panose="020F0502020204030204" pitchFamily="34" charset="0"/>
                        <a:cs typeface="+mn-cs"/>
                      </a:endParaRPr>
                    </a:p>
                  </a:txBody>
                  <a:tcPr marL="68580" marR="68580" marT="0" marB="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795376042"/>
                  </a:ext>
                </a:extLst>
              </a:tr>
              <a:tr h="174628">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30</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حمدي حمد </a:t>
                      </a:r>
                      <a:r>
                        <a:rPr lang="ar-SA" sz="1000" b="1" kern="1200" dirty="0" err="1">
                          <a:solidFill>
                            <a:schemeClr val="tx1"/>
                          </a:solidFill>
                          <a:effectLst/>
                          <a:latin typeface="Calibri" panose="020F0502020204030204" pitchFamily="34" charset="0"/>
                          <a:ea typeface="Calibri" panose="020F0502020204030204" pitchFamily="34" charset="0"/>
                          <a:cs typeface="+mn-cs"/>
                        </a:rPr>
                        <a:t>الحتيرشي</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rtl="1">
                        <a:lnSpc>
                          <a:spcPct val="150000"/>
                        </a:lnSpc>
                        <a:spcAft>
                          <a:spcPts val="0"/>
                        </a:spcAft>
                      </a:pPr>
                      <a:r>
                        <a:rPr lang="ar-SA" sz="1000" b="1">
                          <a:effectLst/>
                          <a:latin typeface="Calibri" panose="020F0502020204030204" pitchFamily="34" charset="0"/>
                          <a:ea typeface="Calibri" panose="020F0502020204030204" pitchFamily="34" charset="0"/>
                          <a:cs typeface="+mn-cs"/>
                        </a:rPr>
                        <a:t>4280053</a:t>
                      </a:r>
                      <a:endParaRPr lang="en-US" sz="1000" b="1">
                        <a:effectLst/>
                        <a:latin typeface="Calibri" panose="020F0502020204030204" pitchFamily="34" charset="0"/>
                        <a:ea typeface="Calibri" panose="020F0502020204030204" pitchFamily="34" charset="0"/>
                        <a:cs typeface="+mn-cs"/>
                      </a:endParaRPr>
                    </a:p>
                  </a:txBody>
                  <a:tcPr marL="68580" marR="68580" marT="0" marB="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841254979"/>
                  </a:ext>
                </a:extLst>
              </a:tr>
              <a:tr h="174628">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31</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ابراهيم احمد </a:t>
                      </a:r>
                      <a:r>
                        <a:rPr lang="ar-SA" sz="1000" b="1" kern="1200" dirty="0" err="1">
                          <a:solidFill>
                            <a:schemeClr val="tx1"/>
                          </a:solidFill>
                          <a:effectLst/>
                          <a:latin typeface="Calibri" panose="020F0502020204030204" pitchFamily="34" charset="0"/>
                          <a:ea typeface="Calibri" panose="020F0502020204030204" pitchFamily="34" charset="0"/>
                          <a:cs typeface="+mn-cs"/>
                        </a:rPr>
                        <a:t>دغار</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pPr>
                      <a:r>
                        <a:rPr lang="ar-SA" sz="1000" b="1">
                          <a:effectLst/>
                          <a:latin typeface="Calibri" panose="020F0502020204030204" pitchFamily="34" charset="0"/>
                          <a:ea typeface="Calibri" panose="020F0502020204030204" pitchFamily="34" charset="0"/>
                          <a:cs typeface="+mn-cs"/>
                        </a:rPr>
                        <a:t>4320615</a:t>
                      </a:r>
                      <a:endParaRPr lang="en-US" sz="1000" b="1">
                        <a:effectLst/>
                        <a:latin typeface="Calibri" panose="020F0502020204030204" pitchFamily="34" charset="0"/>
                        <a:ea typeface="Calibri" panose="020F0502020204030204" pitchFamily="34" charset="0"/>
                        <a:cs typeface="+mn-cs"/>
                      </a:endParaRPr>
                    </a:p>
                  </a:txBody>
                  <a:tcPr marL="68580" marR="68580" marT="0" marB="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0001702"/>
                  </a:ext>
                </a:extLst>
              </a:tr>
              <a:tr h="174628">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32</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عبدالرحمن محمد </a:t>
                      </a:r>
                      <a:r>
                        <a:rPr lang="ar-SA" sz="1000" b="1" kern="1200" dirty="0" err="1">
                          <a:solidFill>
                            <a:schemeClr val="tx1"/>
                          </a:solidFill>
                          <a:effectLst/>
                          <a:latin typeface="Calibri" panose="020F0502020204030204" pitchFamily="34" charset="0"/>
                          <a:ea typeface="Calibri" panose="020F0502020204030204" pitchFamily="34" charset="0"/>
                          <a:cs typeface="+mn-cs"/>
                        </a:rPr>
                        <a:t>باعبيد</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pPr>
                      <a:r>
                        <a:rPr lang="ar-SA" sz="1000" b="1">
                          <a:effectLst/>
                          <a:latin typeface="Calibri" panose="020F0502020204030204" pitchFamily="34" charset="0"/>
                          <a:ea typeface="Calibri" panose="020F0502020204030204" pitchFamily="34" charset="0"/>
                          <a:cs typeface="+mn-cs"/>
                        </a:rPr>
                        <a:t>4300153</a:t>
                      </a:r>
                      <a:endParaRPr lang="en-US" sz="1000" b="1">
                        <a:effectLst/>
                        <a:latin typeface="Calibri" panose="020F0502020204030204" pitchFamily="34" charset="0"/>
                        <a:ea typeface="Calibri" panose="020F0502020204030204" pitchFamily="34" charset="0"/>
                        <a:cs typeface="+mn-cs"/>
                      </a:endParaRPr>
                    </a:p>
                  </a:txBody>
                  <a:tcPr marL="68580" marR="68580" marT="0" marB="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6357875"/>
                  </a:ext>
                </a:extLst>
              </a:tr>
              <a:tr h="174628">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33</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عامر سعيد ابو عرب</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pPr>
                      <a:r>
                        <a:rPr lang="ar-SA" sz="1000" b="1">
                          <a:effectLst/>
                          <a:latin typeface="Calibri" panose="020F0502020204030204" pitchFamily="34" charset="0"/>
                          <a:ea typeface="Calibri" panose="020F0502020204030204" pitchFamily="34" charset="0"/>
                          <a:cs typeface="+mn-cs"/>
                        </a:rPr>
                        <a:t>4320340</a:t>
                      </a:r>
                      <a:endParaRPr lang="en-US" sz="1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8157006"/>
                  </a:ext>
                </a:extLst>
              </a:tr>
              <a:tr h="174628">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34</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هاني عبدالله نور</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15000"/>
                        </a:lnSpc>
                        <a:spcAft>
                          <a:spcPts val="0"/>
                        </a:spcAft>
                      </a:pPr>
                      <a:r>
                        <a:rPr lang="ar-SA" sz="1000" b="1">
                          <a:effectLst/>
                          <a:latin typeface="Calibri" panose="020F0502020204030204" pitchFamily="34" charset="0"/>
                          <a:ea typeface="Calibri" panose="020F0502020204030204" pitchFamily="34" charset="0"/>
                          <a:cs typeface="+mn-cs"/>
                        </a:rPr>
                        <a:t>4330640</a:t>
                      </a:r>
                      <a:endParaRPr lang="en-US" sz="1000" b="1">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410631"/>
                  </a:ext>
                </a:extLst>
              </a:tr>
              <a:tr h="174628">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35</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عامر فيصل بدري</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pPr>
                      <a:r>
                        <a:rPr lang="ar-SA" sz="1000" b="1">
                          <a:effectLst/>
                          <a:latin typeface="Calibri" panose="020F0502020204030204" pitchFamily="34" charset="0"/>
                          <a:ea typeface="Calibri" panose="020F0502020204030204" pitchFamily="34" charset="0"/>
                          <a:cs typeface="+mn-cs"/>
                        </a:rPr>
                        <a:t>4400168</a:t>
                      </a:r>
                      <a:endParaRPr lang="en-US" sz="1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7294336"/>
                  </a:ext>
                </a:extLst>
              </a:tr>
              <a:tr h="174628">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36</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هاني علي دمياطي</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15000"/>
                        </a:lnSpc>
                        <a:spcAft>
                          <a:spcPts val="0"/>
                        </a:spcAft>
                      </a:pPr>
                      <a:r>
                        <a:rPr lang="ar-SA" sz="1000" b="1">
                          <a:effectLst/>
                          <a:latin typeface="Calibri" panose="020F0502020204030204" pitchFamily="34" charset="0"/>
                          <a:ea typeface="Calibri" panose="020F0502020204030204" pitchFamily="34" charset="0"/>
                          <a:cs typeface="+mn-cs"/>
                        </a:rPr>
                        <a:t>4270121</a:t>
                      </a:r>
                      <a:endParaRPr lang="en-US" sz="1000" b="1">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3760918"/>
                  </a:ext>
                </a:extLst>
              </a:tr>
              <a:tr h="174628">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37</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صديق سراج </a:t>
                      </a:r>
                      <a:r>
                        <a:rPr lang="ar-SA" sz="1000" b="1" kern="1200" dirty="0" err="1">
                          <a:solidFill>
                            <a:schemeClr val="tx1"/>
                          </a:solidFill>
                          <a:effectLst/>
                          <a:latin typeface="Calibri" panose="020F0502020204030204" pitchFamily="34" charset="0"/>
                          <a:ea typeface="Calibri" panose="020F0502020204030204" pitchFamily="34" charset="0"/>
                          <a:cs typeface="+mn-cs"/>
                        </a:rPr>
                        <a:t>كرداوي</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pPr>
                      <a:r>
                        <a:rPr lang="ar-SA" sz="1000" b="1">
                          <a:effectLst/>
                          <a:latin typeface="Calibri" panose="020F0502020204030204" pitchFamily="34" charset="0"/>
                          <a:ea typeface="Calibri" panose="020F0502020204030204" pitchFamily="34" charset="0"/>
                          <a:cs typeface="+mn-cs"/>
                        </a:rPr>
                        <a:t>4320116</a:t>
                      </a:r>
                      <a:endParaRPr lang="en-US" sz="1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4377506"/>
                  </a:ext>
                </a:extLst>
              </a:tr>
              <a:tr h="174628">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38</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فوزي فايز الهذلي</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pPr>
                      <a:r>
                        <a:rPr lang="ar-SA" sz="1000" b="1" dirty="0">
                          <a:effectLst/>
                          <a:latin typeface="Calibri" panose="020F0502020204030204" pitchFamily="34" charset="0"/>
                          <a:ea typeface="Calibri" panose="020F0502020204030204" pitchFamily="34" charset="0"/>
                          <a:cs typeface="+mn-cs"/>
                        </a:rPr>
                        <a:t>4330548</a:t>
                      </a:r>
                      <a:endParaRPr lang="en-US" sz="1000" b="1" dirty="0">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2115904"/>
                  </a:ext>
                </a:extLst>
              </a:tr>
              <a:tr h="174628">
                <a:tc>
                  <a:txBody>
                    <a:body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39</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محمد بدر الحربي</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pPr>
                      <a:r>
                        <a:rPr lang="ar-SA" sz="1000" b="1" dirty="0">
                          <a:effectLst/>
                          <a:latin typeface="Calibri" panose="020F0502020204030204" pitchFamily="34" charset="0"/>
                          <a:ea typeface="Calibri" panose="020F0502020204030204" pitchFamily="34" charset="0"/>
                          <a:cs typeface="+mn-cs"/>
                        </a:rPr>
                        <a:t>4330730</a:t>
                      </a:r>
                      <a:endParaRPr lang="en-US" sz="1000" b="1" dirty="0">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5710217"/>
                  </a:ext>
                </a:extLst>
              </a:tr>
              <a:tr h="174628">
                <a:tc>
                  <a:txBody>
                    <a:body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40</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محمد حجي </a:t>
                      </a:r>
                      <a:r>
                        <a:rPr lang="ar-SA" sz="1000" b="1" kern="1200" dirty="0" err="1">
                          <a:solidFill>
                            <a:schemeClr val="tx1"/>
                          </a:solidFill>
                          <a:effectLst/>
                          <a:latin typeface="Calibri" panose="020F0502020204030204" pitchFamily="34" charset="0"/>
                          <a:ea typeface="Calibri" panose="020F0502020204030204" pitchFamily="34" charset="0"/>
                          <a:cs typeface="+mn-cs"/>
                        </a:rPr>
                        <a:t>الدعدي</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pPr>
                      <a:r>
                        <a:rPr lang="ar-SA" sz="1000" b="1" dirty="0">
                          <a:effectLst/>
                          <a:latin typeface="Calibri" panose="020F0502020204030204" pitchFamily="34" charset="0"/>
                          <a:ea typeface="Calibri" panose="020F0502020204030204" pitchFamily="34" charset="0"/>
                          <a:cs typeface="+mn-cs"/>
                        </a:rPr>
                        <a:t>4053254</a:t>
                      </a:r>
                      <a:endParaRPr lang="en-US" sz="1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3082864"/>
                  </a:ext>
                </a:extLst>
              </a:tr>
              <a:tr h="174628">
                <a:tc>
                  <a:txBody>
                    <a:body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41</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معتوق محمد </a:t>
                      </a:r>
                      <a:r>
                        <a:rPr lang="ar-SA" sz="1000" b="1" kern="1200" dirty="0" err="1">
                          <a:solidFill>
                            <a:schemeClr val="tx1"/>
                          </a:solidFill>
                          <a:effectLst/>
                          <a:latin typeface="Calibri" panose="020F0502020204030204" pitchFamily="34" charset="0"/>
                          <a:ea typeface="Calibri" panose="020F0502020204030204" pitchFamily="34" charset="0"/>
                          <a:cs typeface="+mn-cs"/>
                        </a:rPr>
                        <a:t>القارحي</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pPr>
                      <a:r>
                        <a:rPr lang="ar-SA" sz="1000" b="1" dirty="0">
                          <a:effectLst/>
                          <a:latin typeface="Calibri" panose="020F0502020204030204" pitchFamily="34" charset="0"/>
                          <a:ea typeface="Calibri" panose="020F0502020204030204" pitchFamily="34" charset="0"/>
                          <a:cs typeface="+mn-cs"/>
                        </a:rPr>
                        <a:t>4190011</a:t>
                      </a:r>
                      <a:endParaRPr lang="en-US" sz="1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8567787"/>
                  </a:ext>
                </a:extLst>
              </a:tr>
              <a:tr h="174628">
                <a:tc>
                  <a:txBody>
                    <a:body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42</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عمر عمار الخالدي</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pPr>
                      <a:r>
                        <a:rPr lang="ar-SA" sz="1000" b="1" dirty="0">
                          <a:effectLst/>
                          <a:latin typeface="Calibri" panose="020F0502020204030204" pitchFamily="34" charset="0"/>
                          <a:ea typeface="Calibri" panose="020F0502020204030204" pitchFamily="34" charset="0"/>
                          <a:cs typeface="+mn-cs"/>
                        </a:rPr>
                        <a:t>4281507</a:t>
                      </a:r>
                      <a:endParaRPr lang="en-US" sz="1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112630"/>
                  </a:ext>
                </a:extLst>
              </a:tr>
              <a:tr h="174628">
                <a:tc>
                  <a:txBody>
                    <a:body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43</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ابراهيم </a:t>
                      </a:r>
                      <a:r>
                        <a:rPr lang="ar-SA" sz="1000" b="1" kern="1200" dirty="0" err="1">
                          <a:solidFill>
                            <a:schemeClr val="tx1"/>
                          </a:solidFill>
                          <a:effectLst/>
                          <a:latin typeface="Calibri" panose="020F0502020204030204" pitchFamily="34" charset="0"/>
                          <a:ea typeface="Calibri" panose="020F0502020204030204" pitchFamily="34" charset="0"/>
                          <a:cs typeface="+mn-cs"/>
                        </a:rPr>
                        <a:t>مريزيق</a:t>
                      </a:r>
                      <a:r>
                        <a:rPr lang="ar-SA" sz="1000" b="1" kern="1200" dirty="0">
                          <a:solidFill>
                            <a:schemeClr val="tx1"/>
                          </a:solidFill>
                          <a:effectLst/>
                          <a:latin typeface="Calibri" panose="020F0502020204030204" pitchFamily="34" charset="0"/>
                          <a:ea typeface="Calibri" panose="020F0502020204030204" pitchFamily="34" charset="0"/>
                          <a:cs typeface="+mn-cs"/>
                        </a:rPr>
                        <a:t> الحربي</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pPr>
                      <a:r>
                        <a:rPr lang="ar-SA" sz="1000" b="1" dirty="0">
                          <a:effectLst/>
                          <a:latin typeface="Calibri" panose="020F0502020204030204" pitchFamily="34" charset="0"/>
                          <a:ea typeface="Calibri" panose="020F0502020204030204" pitchFamily="34" charset="0"/>
                          <a:cs typeface="+mn-cs"/>
                        </a:rPr>
                        <a:t>4230010</a:t>
                      </a:r>
                      <a:endParaRPr lang="en-US" sz="1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77838"/>
                  </a:ext>
                </a:extLst>
              </a:tr>
              <a:tr h="174628">
                <a:tc>
                  <a:txBody>
                    <a:body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44</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خالد عبدالله سعد</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pPr>
                      <a:r>
                        <a:rPr lang="ar-SA" sz="1000" b="1" dirty="0">
                          <a:effectLst/>
                          <a:latin typeface="Calibri" panose="020F0502020204030204" pitchFamily="34" charset="0"/>
                          <a:ea typeface="Calibri" panose="020F0502020204030204" pitchFamily="34" charset="0"/>
                          <a:cs typeface="+mn-cs"/>
                        </a:rPr>
                        <a:t>4210140</a:t>
                      </a:r>
                      <a:endParaRPr lang="en-US" sz="1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7531355"/>
                  </a:ext>
                </a:extLst>
              </a:tr>
              <a:tr h="174628">
                <a:tc>
                  <a:txBody>
                    <a:body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45</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امينة عبدالرحيم الانصاري</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pPr>
                      <a:r>
                        <a:rPr lang="ar-SA" sz="1000" b="1" dirty="0">
                          <a:effectLst/>
                          <a:latin typeface="Calibri" panose="020F0502020204030204" pitchFamily="34" charset="0"/>
                          <a:ea typeface="Calibri" panose="020F0502020204030204" pitchFamily="34" charset="0"/>
                          <a:cs typeface="+mn-cs"/>
                        </a:rPr>
                        <a:t>4281970</a:t>
                      </a:r>
                      <a:endParaRPr lang="en-US" sz="1000" b="1" dirty="0">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4155177"/>
                  </a:ext>
                </a:extLst>
              </a:tr>
              <a:tr h="174628">
                <a:tc>
                  <a:txBody>
                    <a:body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46</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بثينة بكر </a:t>
                      </a:r>
                      <a:r>
                        <a:rPr lang="ar-SA" sz="1000" b="1" kern="1200" dirty="0" err="1">
                          <a:solidFill>
                            <a:schemeClr val="tx1"/>
                          </a:solidFill>
                          <a:effectLst/>
                          <a:latin typeface="Calibri" panose="020F0502020204030204" pitchFamily="34" charset="0"/>
                          <a:ea typeface="Calibri" panose="020F0502020204030204" pitchFamily="34" charset="0"/>
                          <a:cs typeface="+mn-cs"/>
                        </a:rPr>
                        <a:t>باعنتر</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pPr>
                      <a:r>
                        <a:rPr lang="ar-SA" sz="1000" b="1" dirty="0">
                          <a:effectLst/>
                          <a:latin typeface="Calibri" panose="020F0502020204030204" pitchFamily="34" charset="0"/>
                          <a:ea typeface="Calibri" panose="020F0502020204030204" pitchFamily="34" charset="0"/>
                          <a:cs typeface="+mn-cs"/>
                        </a:rPr>
                        <a:t>4120048</a:t>
                      </a:r>
                      <a:endParaRPr lang="en-US" sz="1000" b="1" dirty="0">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0699467"/>
                  </a:ext>
                </a:extLst>
              </a:tr>
              <a:tr h="174628">
                <a:tc>
                  <a:txBody>
                    <a:body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47</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سهام علي العوفي</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4330243</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312418"/>
                  </a:ext>
                </a:extLst>
              </a:tr>
              <a:tr h="174628">
                <a:tc>
                  <a:txBody>
                    <a:bodyPr/>
                    <a:lstStyle/>
                    <a:p>
                      <a:pPr marL="0" lvl="0" indent="0" algn="ctr" rtl="1">
                        <a:lnSpc>
                          <a:spcPct val="115000"/>
                        </a:lnSpc>
                        <a:spcAft>
                          <a:spcPts val="800"/>
                        </a:spcAft>
                        <a:buFont typeface="+mj-lt"/>
                        <a:buNone/>
                      </a:pPr>
                      <a:r>
                        <a:rPr lang="ar-SA" sz="1000" b="1" dirty="0">
                          <a:effectLst/>
                          <a:latin typeface="Sakkal Majalla" panose="02000000000000000000" pitchFamily="2" charset="-78"/>
                          <a:ea typeface="Calibri" panose="020F0502020204030204" pitchFamily="34" charset="0"/>
                          <a:cs typeface="+mn-cs"/>
                        </a:rPr>
                        <a:t>48</a:t>
                      </a:r>
                      <a:endParaRPr lang="en-US" sz="1000" b="1" dirty="0">
                        <a:effectLst/>
                        <a:latin typeface="Sakkal Majalla" panose="02000000000000000000" pitchFamily="2" charset="-78"/>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فاطمة عبدالرشيد لاتيه</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4230091</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1494085"/>
                  </a:ext>
                </a:extLst>
              </a:tr>
              <a:tr h="174628">
                <a:tc>
                  <a:txBody>
                    <a:bodyPr/>
                    <a:lstStyle>
                      <a:lvl1pPr marL="0" algn="r" defTabSz="914400" rtl="1" eaLnBrk="1" latinLnBrk="0" hangingPunct="1">
                        <a:defRPr sz="1800" kern="1200">
                          <a:solidFill>
                            <a:schemeClr val="tx1"/>
                          </a:solidFill>
                          <a:latin typeface="Calibri"/>
                        </a:defRPr>
                      </a:lvl1pPr>
                      <a:lvl2pPr marL="457200" algn="r" defTabSz="914400" rtl="1" eaLnBrk="1" latinLnBrk="0" hangingPunct="1">
                        <a:defRPr sz="1800" kern="1200">
                          <a:solidFill>
                            <a:schemeClr val="tx1"/>
                          </a:solidFill>
                          <a:latin typeface="Calibri"/>
                        </a:defRPr>
                      </a:lvl2pPr>
                      <a:lvl3pPr marL="914400" algn="r" defTabSz="914400" rtl="1" eaLnBrk="1" latinLnBrk="0" hangingPunct="1">
                        <a:defRPr sz="1800" kern="1200">
                          <a:solidFill>
                            <a:schemeClr val="tx1"/>
                          </a:solidFill>
                          <a:latin typeface="Calibri"/>
                        </a:defRPr>
                      </a:lvl3pPr>
                      <a:lvl4pPr marL="1371600" algn="r" defTabSz="914400" rtl="1" eaLnBrk="1" latinLnBrk="0" hangingPunct="1">
                        <a:defRPr sz="1800" kern="1200">
                          <a:solidFill>
                            <a:schemeClr val="tx1"/>
                          </a:solidFill>
                          <a:latin typeface="Calibri"/>
                        </a:defRPr>
                      </a:lvl4pPr>
                      <a:lvl5pPr marL="1828800" algn="r" defTabSz="914400" rtl="1" eaLnBrk="1" latinLnBrk="0" hangingPunct="1">
                        <a:defRPr sz="1800" kern="1200">
                          <a:solidFill>
                            <a:schemeClr val="tx1"/>
                          </a:solidFill>
                          <a:latin typeface="Calibri"/>
                        </a:defRPr>
                      </a:lvl5pPr>
                      <a:lvl6pPr marL="2286000" algn="r" defTabSz="914400" rtl="1" eaLnBrk="1" latinLnBrk="0" hangingPunct="1">
                        <a:defRPr sz="1800" kern="1200">
                          <a:solidFill>
                            <a:schemeClr val="tx1"/>
                          </a:solidFill>
                          <a:latin typeface="Calibri"/>
                        </a:defRPr>
                      </a:lvl6pPr>
                      <a:lvl7pPr marL="2743200" algn="r" defTabSz="914400" rtl="1" eaLnBrk="1" latinLnBrk="0" hangingPunct="1">
                        <a:defRPr sz="1800" kern="1200">
                          <a:solidFill>
                            <a:schemeClr val="tx1"/>
                          </a:solidFill>
                          <a:latin typeface="Calibri"/>
                        </a:defRPr>
                      </a:lvl7pPr>
                      <a:lvl8pPr marL="3200400" algn="r" defTabSz="914400" rtl="1" eaLnBrk="1" latinLnBrk="0" hangingPunct="1">
                        <a:defRPr sz="1800" kern="1200">
                          <a:solidFill>
                            <a:schemeClr val="tx1"/>
                          </a:solidFill>
                          <a:latin typeface="Calibri"/>
                        </a:defRPr>
                      </a:lvl8pPr>
                      <a:lvl9pPr marL="3657600" algn="r" defTabSz="914400" rtl="1" eaLnBrk="1" latinLnBrk="0" hangingPunct="1">
                        <a:defRPr sz="1800" kern="1200">
                          <a:solidFill>
                            <a:schemeClr val="tx1"/>
                          </a:solidFill>
                          <a:latin typeface="Calibri"/>
                        </a:defRPr>
                      </a:lvl9pPr>
                    </a:lstStyle>
                    <a:p>
                      <a:pPr marL="0" lvl="0" indent="0" algn="ctr" defTabSz="914400" rtl="1" eaLnBrk="1" latinLnBrk="0" hangingPunct="1">
                        <a:lnSpc>
                          <a:spcPct val="150000"/>
                        </a:lnSpc>
                        <a:spcAft>
                          <a:spcPts val="0"/>
                        </a:spcAft>
                        <a:buFont typeface="+mj-lt"/>
                        <a:buNone/>
                      </a:pPr>
                      <a:r>
                        <a:rPr lang="ar-SA" sz="1000" b="1" kern="1200" dirty="0">
                          <a:solidFill>
                            <a:schemeClr val="tx1"/>
                          </a:solidFill>
                          <a:effectLst/>
                          <a:latin typeface="Calibri" panose="020F0502020204030204" pitchFamily="34" charset="0"/>
                          <a:ea typeface="Calibri" panose="020F0502020204030204" pitchFamily="34" charset="0"/>
                          <a:cs typeface="+mn-cs"/>
                        </a:rPr>
                        <a:t>49</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حنان زكريا رفاعي</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4330271</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271689"/>
                  </a:ext>
                </a:extLst>
              </a:tr>
              <a:tr h="174628">
                <a:tc>
                  <a:txBody>
                    <a:bodyPr/>
                    <a:lstStyle/>
                    <a:p>
                      <a:pPr marL="0" lvl="0" indent="0" algn="ctr" defTabSz="914400" rtl="1" eaLnBrk="1" latinLnBrk="0" hangingPunct="1">
                        <a:lnSpc>
                          <a:spcPct val="150000"/>
                        </a:lnSpc>
                        <a:spcAft>
                          <a:spcPts val="0"/>
                        </a:spcAft>
                        <a:buFont typeface="+mj-lt"/>
                        <a:buNone/>
                      </a:pPr>
                      <a:r>
                        <a:rPr lang="ar-SA" sz="1000" b="1" kern="1200" dirty="0">
                          <a:solidFill>
                            <a:schemeClr val="tx1"/>
                          </a:solidFill>
                          <a:effectLst/>
                          <a:latin typeface="Calibri" panose="020F0502020204030204" pitchFamily="34" charset="0"/>
                          <a:ea typeface="Calibri" panose="020F0502020204030204" pitchFamily="34" charset="0"/>
                          <a:cs typeface="+mn-cs"/>
                        </a:rPr>
                        <a:t>50</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a:solidFill>
                            <a:schemeClr val="tx1"/>
                          </a:solidFill>
                          <a:effectLst/>
                          <a:latin typeface="Calibri" panose="020F0502020204030204" pitchFamily="34" charset="0"/>
                          <a:ea typeface="Calibri" panose="020F0502020204030204" pitchFamily="34" charset="0"/>
                          <a:cs typeface="+mn-cs"/>
                        </a:rPr>
                        <a:t>جميلة احمد هوساوي</a:t>
                      </a:r>
                      <a:endParaRPr lang="en-US" sz="1000" b="1" kern="120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1" eaLnBrk="1" latinLnBrk="0" hangingPunct="1">
                        <a:lnSpc>
                          <a:spcPct val="150000"/>
                        </a:lnSpc>
                        <a:spcAft>
                          <a:spcPts val="0"/>
                        </a:spcAft>
                      </a:pPr>
                      <a:r>
                        <a:rPr lang="ar-SA" sz="1000" b="1" kern="1200" dirty="0">
                          <a:solidFill>
                            <a:schemeClr val="tx1"/>
                          </a:solidFill>
                          <a:effectLst/>
                          <a:latin typeface="Calibri" panose="020F0502020204030204" pitchFamily="34" charset="0"/>
                          <a:ea typeface="Calibri" panose="020F0502020204030204" pitchFamily="34" charset="0"/>
                          <a:cs typeface="+mn-cs"/>
                        </a:rPr>
                        <a:t>428012</a:t>
                      </a:r>
                      <a:endParaRPr lang="en-US" sz="1000" b="1" kern="1200" dirty="0">
                        <a:solidFill>
                          <a:schemeClr val="tx1"/>
                        </a:solidFill>
                        <a:effectLst/>
                        <a:latin typeface="Calibri" panose="020F0502020204030204" pitchFamily="34" charset="0"/>
                        <a:ea typeface="Calibri" panose="020F050202020403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15000"/>
                        </a:lnSpc>
                        <a:spcBef>
                          <a:spcPts val="0"/>
                        </a:spcBef>
                        <a:spcAft>
                          <a:spcPts val="8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472778"/>
                  </a:ext>
                </a:extLst>
              </a:tr>
            </a:tbl>
          </a:graphicData>
        </a:graphic>
      </p:graphicFrame>
    </p:spTree>
    <p:extLst>
      <p:ext uri="{BB962C8B-B14F-4D97-AF65-F5344CB8AC3E}">
        <p14:creationId xmlns:p14="http://schemas.microsoft.com/office/powerpoint/2010/main" val="71969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87BD8C69-1A44-4116-8936-6043E3378916}"/>
              </a:ext>
            </a:extLst>
          </p:cNvPr>
          <p:cNvPicPr>
            <a:picLocks noChangeAspect="1"/>
          </p:cNvPicPr>
          <p:nvPr/>
        </p:nvPicPr>
        <p:blipFill rotWithShape="1">
          <a:blip r:embed="rId3">
            <a:extLst>
              <a:ext uri="{28A0092B-C50C-407E-A947-70E740481C1C}">
                <a14:useLocalDpi xmlns:a14="http://schemas.microsoft.com/office/drawing/2010/main" val="0"/>
              </a:ext>
            </a:extLst>
          </a:blip>
          <a:srcRect l="3137" b="3112"/>
          <a:stretch/>
        </p:blipFill>
        <p:spPr>
          <a:xfrm>
            <a:off x="0" y="0"/>
            <a:ext cx="5345906" cy="7559675"/>
          </a:xfrm>
          <a:prstGeom prst="rect">
            <a:avLst/>
          </a:prstGeom>
        </p:spPr>
      </p:pic>
      <p:sp>
        <p:nvSpPr>
          <p:cNvPr id="2" name="Rectangle 1">
            <a:extLst>
              <a:ext uri="{FF2B5EF4-FFF2-40B4-BE49-F238E27FC236}">
                <a16:creationId xmlns:a16="http://schemas.microsoft.com/office/drawing/2014/main" id="{C0A2223A-61A4-4171-A5D5-4EC2DB7A0A4F}"/>
              </a:ext>
            </a:extLst>
          </p:cNvPr>
          <p:cNvSpPr>
            <a:spLocks noChangeArrowheads="1"/>
          </p:cNvSpPr>
          <p:nvPr/>
        </p:nvSpPr>
        <p:spPr bwMode="auto">
          <a:xfrm>
            <a:off x="5519056" y="4673958"/>
            <a:ext cx="4833251" cy="265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1" eaLnBrk="0" fontAlgn="base" latinLnBrk="0" hangingPunct="0">
              <a:lnSpc>
                <a:spcPct val="150000"/>
              </a:lnSpc>
              <a:spcBef>
                <a:spcPct val="0"/>
              </a:spcBef>
              <a:spcAft>
                <a:spcPct val="0"/>
              </a:spcAft>
              <a:buClrTx/>
              <a:buSzTx/>
              <a:buFontTx/>
              <a:buNone/>
              <a:tabLst/>
            </a:pPr>
            <a:r>
              <a:rPr kumimoji="0" lang="ar-SA" altLang="ar-SA" sz="1500" u="none" strike="noStrike" cap="none" normalizeH="0" baseline="0" dirty="0">
                <a:ln>
                  <a:noFill/>
                </a:ln>
                <a:solidFill>
                  <a:schemeClr val="accent3">
                    <a:lumMod val="75000"/>
                  </a:schemeClr>
                </a:solidFill>
                <a:latin typeface="AirArabia" panose="020B0303060202020204" pitchFamily="34" charset="0"/>
                <a:cs typeface="AirArabia" panose="020B0303060202020204" pitchFamily="34" charset="0"/>
              </a:rPr>
              <a:t>" دائما ما تبدأ قصص النجاح برؤية، وأنجح الرؤى هي تلك التي تبنى على مكامن القوة. ونحن نثق ونعرف أن الله سبحانه حبانا وطناً مباركاً هو أثمن من البترول، ففيه الحرمين الشريفين، أطهر بقاع الأرض، وقبلة أكثر من مليار مسلم، وهذا هو عمقنا العربي والإسلامي وهو عامل نجاحنا الأول."</a:t>
            </a:r>
          </a:p>
          <a:p>
            <a:pPr marL="0" marR="0" lvl="0" indent="0" algn="ctr" defTabSz="914400" rtl="1" eaLnBrk="0" fontAlgn="base" latinLnBrk="0" hangingPunct="0">
              <a:spcBef>
                <a:spcPct val="0"/>
              </a:spcBef>
              <a:spcAft>
                <a:spcPct val="0"/>
              </a:spcAft>
              <a:buClrTx/>
              <a:buSzTx/>
              <a:buFontTx/>
              <a:buNone/>
              <a:tabLst/>
            </a:pPr>
            <a:endParaRPr kumimoji="0" lang="ar-SA" altLang="ar-SA" sz="1500" b="0" u="none" strike="noStrike" cap="none" normalizeH="0" baseline="0" dirty="0">
              <a:ln>
                <a:noFill/>
              </a:ln>
              <a:solidFill>
                <a:schemeClr val="tx1"/>
              </a:solidFill>
              <a:effectLst/>
              <a:latin typeface="Bukra Bold"/>
              <a:cs typeface="+mj-cs"/>
            </a:endParaRPr>
          </a:p>
          <a:p>
            <a:pPr marL="0" marR="0" lvl="0" indent="0" algn="ctr" defTabSz="914400" rtl="1" eaLnBrk="0" fontAlgn="base" latinLnBrk="0" hangingPunct="0">
              <a:spcBef>
                <a:spcPct val="0"/>
              </a:spcBef>
              <a:spcAft>
                <a:spcPct val="0"/>
              </a:spcAft>
              <a:buClrTx/>
              <a:buSzTx/>
              <a:buFontTx/>
              <a:buNone/>
              <a:tabLst/>
            </a:pPr>
            <a:r>
              <a:rPr kumimoji="0" lang="ar-SA" altLang="ar-SA" sz="1500" u="none" strike="noStrike" cap="none" normalizeH="0" baseline="0" dirty="0">
                <a:ln>
                  <a:noFill/>
                </a:ln>
                <a:solidFill>
                  <a:schemeClr val="tx1"/>
                </a:solidFill>
                <a:effectLst/>
                <a:latin typeface="Bukra Bold"/>
                <a:cs typeface="+mj-cs"/>
              </a:rPr>
              <a:t>صاحب السمو الملكي الأمير محمد بن سلمان بن عبدالعزيز</a:t>
            </a:r>
          </a:p>
          <a:p>
            <a:pPr marL="0" marR="0" lvl="0" indent="0" algn="ctr" defTabSz="914400" rtl="1" eaLnBrk="0" fontAlgn="base" latinLnBrk="0" hangingPunct="0">
              <a:spcBef>
                <a:spcPct val="0"/>
              </a:spcBef>
              <a:spcAft>
                <a:spcPct val="0"/>
              </a:spcAft>
              <a:buClrTx/>
              <a:buSzTx/>
              <a:buFontTx/>
              <a:buNone/>
              <a:tabLst/>
            </a:pPr>
            <a:r>
              <a:rPr kumimoji="0" lang="ar-SA" altLang="ar-SA" sz="1500" u="none" strike="noStrike" cap="none" normalizeH="0" baseline="0" dirty="0">
                <a:ln>
                  <a:noFill/>
                </a:ln>
                <a:solidFill>
                  <a:schemeClr val="tx1"/>
                </a:solidFill>
                <a:effectLst/>
                <a:latin typeface="Bukra Bold"/>
                <a:cs typeface="+mj-cs"/>
              </a:rPr>
              <a:t>ولي العهد، نائب رئيس مجلس الوزراء</a:t>
            </a:r>
          </a:p>
          <a:p>
            <a:pPr marL="0" marR="0" lvl="0" indent="0" algn="ctr" defTabSz="914400" rtl="1" eaLnBrk="0" fontAlgn="base" latinLnBrk="0" hangingPunct="0">
              <a:spcBef>
                <a:spcPct val="0"/>
              </a:spcBef>
              <a:spcAft>
                <a:spcPct val="0"/>
              </a:spcAft>
              <a:buClrTx/>
              <a:buSzTx/>
              <a:buFontTx/>
              <a:buNone/>
              <a:tabLst/>
            </a:pPr>
            <a:r>
              <a:rPr kumimoji="0" lang="ar-SA" altLang="ar-SA" sz="1500" u="none" strike="noStrike" cap="none" normalizeH="0" baseline="0" dirty="0">
                <a:ln>
                  <a:noFill/>
                </a:ln>
                <a:solidFill>
                  <a:schemeClr val="tx1"/>
                </a:solidFill>
                <a:effectLst/>
                <a:latin typeface="Bukra Bold"/>
                <a:cs typeface="+mj-cs"/>
              </a:rPr>
              <a:t>ورئيس مجلس الشؤون الاقتصادية والتنمية</a:t>
            </a:r>
            <a:endParaRPr kumimoji="0" lang="ar-SA" altLang="ar-SA" sz="1500" u="none" strike="noStrike" cap="none" normalizeH="0" baseline="0" dirty="0">
              <a:ln>
                <a:noFill/>
              </a:ln>
              <a:solidFill>
                <a:schemeClr val="tx1"/>
              </a:solidFill>
              <a:effectLst/>
              <a:latin typeface="Arial" panose="020B0604020202020204" pitchFamily="34" charset="0"/>
              <a:cs typeface="+mj-cs"/>
            </a:endParaRPr>
          </a:p>
        </p:txBody>
      </p:sp>
      <p:sp>
        <p:nvSpPr>
          <p:cNvPr id="3" name="AutoShape 2">
            <a:extLst>
              <a:ext uri="{FF2B5EF4-FFF2-40B4-BE49-F238E27FC236}">
                <a16:creationId xmlns:a16="http://schemas.microsoft.com/office/drawing/2014/main" id="{C69E3A53-B948-4BFD-8C30-6CF759799F63}"/>
              </a:ext>
            </a:extLst>
          </p:cNvPr>
          <p:cNvSpPr>
            <a:spLocks noChangeAspect="1" noChangeArrowheads="1"/>
          </p:cNvSpPr>
          <p:nvPr/>
        </p:nvSpPr>
        <p:spPr bwMode="auto">
          <a:xfrm>
            <a:off x="3049588" y="340677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cxnSp>
        <p:nvCxnSpPr>
          <p:cNvPr id="11" name="رابط مستقيم 10">
            <a:extLst>
              <a:ext uri="{FF2B5EF4-FFF2-40B4-BE49-F238E27FC236}">
                <a16:creationId xmlns:a16="http://schemas.microsoft.com/office/drawing/2014/main" id="{54D78D74-60F9-4D8F-BB9C-D1A575BD719B}"/>
              </a:ext>
            </a:extLst>
          </p:cNvPr>
          <p:cNvCxnSpPr>
            <a:cxnSpLocks/>
          </p:cNvCxnSpPr>
          <p:nvPr/>
        </p:nvCxnSpPr>
        <p:spPr>
          <a:xfrm>
            <a:off x="5176153" y="0"/>
            <a:ext cx="0" cy="755967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مربع نص 11">
            <a:extLst>
              <a:ext uri="{FF2B5EF4-FFF2-40B4-BE49-F238E27FC236}">
                <a16:creationId xmlns:a16="http://schemas.microsoft.com/office/drawing/2014/main" id="{DA11D78C-0259-414A-8E47-7FE3DC8D7C5E}"/>
              </a:ext>
            </a:extLst>
          </p:cNvPr>
          <p:cNvSpPr txBox="1"/>
          <p:nvPr/>
        </p:nvSpPr>
        <p:spPr>
          <a:xfrm rot="16200000">
            <a:off x="-2542998" y="4755067"/>
            <a:ext cx="5347606" cy="261610"/>
          </a:xfrm>
          <a:prstGeom prst="rect">
            <a:avLst/>
          </a:prstGeom>
          <a:noFill/>
        </p:spPr>
        <p:txBody>
          <a:bodyPr wrap="square">
            <a:spAutoFit/>
          </a:bodyPr>
          <a:lstStyle/>
          <a:p>
            <a:r>
              <a:rPr lang="en-US" sz="1050" b="0" i="0" dirty="0">
                <a:solidFill>
                  <a:srgbClr val="999999"/>
                </a:solidFill>
                <a:effectLst/>
                <a:latin typeface="-apple-system"/>
              </a:rPr>
              <a:t>Source: www.pinterest.com</a:t>
            </a:r>
            <a:endParaRPr lang="ar-SA" sz="1050" dirty="0"/>
          </a:p>
        </p:txBody>
      </p:sp>
    </p:spTree>
    <p:extLst>
      <p:ext uri="{BB962C8B-B14F-4D97-AF65-F5344CB8AC3E}">
        <p14:creationId xmlns:p14="http://schemas.microsoft.com/office/powerpoint/2010/main" val="406863680"/>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3E0AF603-D72E-4874-B2DE-0D85B0FF7246}"/>
              </a:ext>
            </a:extLst>
          </p:cNvPr>
          <p:cNvGrpSpPr/>
          <p:nvPr/>
        </p:nvGrpSpPr>
        <p:grpSpPr>
          <a:xfrm>
            <a:off x="-14019" y="1558206"/>
            <a:ext cx="10705831" cy="5869819"/>
            <a:chOff x="-41769" y="0"/>
            <a:chExt cx="12233769" cy="6707561"/>
          </a:xfrm>
        </p:grpSpPr>
        <p:sp>
          <p:nvSpPr>
            <p:cNvPr id="8" name="شكل حر: شكل 7">
              <a:extLst>
                <a:ext uri="{FF2B5EF4-FFF2-40B4-BE49-F238E27FC236}">
                  <a16:creationId xmlns:a16="http://schemas.microsoft.com/office/drawing/2014/main" id="{C51702BF-26B4-4BE6-BA55-A22418789112}"/>
                </a:ext>
              </a:extLst>
            </p:cNvPr>
            <p:cNvSpPr/>
            <p:nvPr/>
          </p:nvSpPr>
          <p:spPr>
            <a:xfrm>
              <a:off x="-41769" y="1693110"/>
              <a:ext cx="11538483" cy="5014451"/>
            </a:xfrm>
            <a:custGeom>
              <a:avLst/>
              <a:gdLst>
                <a:gd name="connsiteX0" fmla="*/ 0 w 11872451"/>
                <a:gd name="connsiteY0" fmla="*/ 3451122 h 5014451"/>
                <a:gd name="connsiteX1" fmla="*/ 29497 w 11872451"/>
                <a:gd name="connsiteY1" fmla="*/ 5014451 h 5014451"/>
                <a:gd name="connsiteX2" fmla="*/ 11872451 w 11872451"/>
                <a:gd name="connsiteY2" fmla="*/ 4955458 h 5014451"/>
                <a:gd name="connsiteX3" fmla="*/ 11783961 w 11872451"/>
                <a:gd name="connsiteY3" fmla="*/ 958645 h 5014451"/>
                <a:gd name="connsiteX4" fmla="*/ 10087897 w 11872451"/>
                <a:gd name="connsiteY4" fmla="*/ 0 h 5014451"/>
                <a:gd name="connsiteX5" fmla="*/ 5884606 w 11872451"/>
                <a:gd name="connsiteY5" fmla="*/ 2197509 h 5014451"/>
                <a:gd name="connsiteX6" fmla="*/ 1592826 w 11872451"/>
                <a:gd name="connsiteY6" fmla="*/ 4439264 h 5014451"/>
                <a:gd name="connsiteX7" fmla="*/ 0 w 11872451"/>
                <a:gd name="connsiteY7" fmla="*/ 3451122 h 501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72451" h="5014451">
                  <a:moveTo>
                    <a:pt x="0" y="3451122"/>
                  </a:moveTo>
                  <a:lnTo>
                    <a:pt x="29497" y="5014451"/>
                  </a:lnTo>
                  <a:lnTo>
                    <a:pt x="11872451" y="4955458"/>
                  </a:lnTo>
                  <a:lnTo>
                    <a:pt x="11783961" y="958645"/>
                  </a:lnTo>
                  <a:lnTo>
                    <a:pt x="10087897" y="0"/>
                  </a:lnTo>
                  <a:lnTo>
                    <a:pt x="5884606" y="2197509"/>
                  </a:lnTo>
                  <a:lnTo>
                    <a:pt x="1592826" y="4439264"/>
                  </a:lnTo>
                  <a:lnTo>
                    <a:pt x="0" y="34511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400" dirty="0"/>
            </a:p>
          </p:txBody>
        </p:sp>
        <p:sp>
          <p:nvSpPr>
            <p:cNvPr id="9" name="Freeform 24">
              <a:extLst>
                <a:ext uri="{FF2B5EF4-FFF2-40B4-BE49-F238E27FC236}">
                  <a16:creationId xmlns:a16="http://schemas.microsoft.com/office/drawing/2014/main" id="{E73EF9C7-F2EB-4D99-BD42-2B744D28FFFA}"/>
                </a:ext>
              </a:extLst>
            </p:cNvPr>
            <p:cNvSpPr>
              <a:spLocks/>
            </p:cNvSpPr>
            <p:nvPr/>
          </p:nvSpPr>
          <p:spPr bwMode="auto">
            <a:xfrm>
              <a:off x="10090008" y="2797528"/>
              <a:ext cx="2101992" cy="2358232"/>
            </a:xfrm>
            <a:custGeom>
              <a:avLst/>
              <a:gdLst>
                <a:gd name="connsiteX0" fmla="*/ 2086833 w 2086833"/>
                <a:gd name="connsiteY0" fmla="*/ 0 h 2312943"/>
                <a:gd name="connsiteX1" fmla="*/ 2086833 w 2086833"/>
                <a:gd name="connsiteY1" fmla="*/ 2312943 h 2312943"/>
                <a:gd name="connsiteX2" fmla="*/ 0 w 2086833"/>
                <a:gd name="connsiteY2" fmla="*/ 1130920 h 2312943"/>
                <a:gd name="connsiteX3" fmla="*/ 1828800 w 2086833"/>
                <a:gd name="connsiteY3" fmla="*/ 140320 h 2312943"/>
              </a:gdLst>
              <a:ahLst/>
              <a:cxnLst>
                <a:cxn ang="0">
                  <a:pos x="connsiteX0" y="connsiteY0"/>
                </a:cxn>
                <a:cxn ang="0">
                  <a:pos x="connsiteX1" y="connsiteY1"/>
                </a:cxn>
                <a:cxn ang="0">
                  <a:pos x="connsiteX2" y="connsiteY2"/>
                </a:cxn>
                <a:cxn ang="0">
                  <a:pos x="connsiteX3" y="connsiteY3"/>
                </a:cxn>
              </a:cxnLst>
              <a:rect l="l" t="t" r="r" b="b"/>
              <a:pathLst>
                <a:path w="2086833" h="2312943">
                  <a:moveTo>
                    <a:pt x="2086833" y="0"/>
                  </a:moveTo>
                  <a:lnTo>
                    <a:pt x="2086833" y="2312943"/>
                  </a:lnTo>
                  <a:lnTo>
                    <a:pt x="0" y="1130920"/>
                  </a:lnTo>
                  <a:lnTo>
                    <a:pt x="1828800" y="14032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noAutofit/>
            </a:bodyPr>
            <a:lstStyle/>
            <a:p>
              <a:endParaRPr lang="en-US" sz="1400" dirty="0"/>
            </a:p>
          </p:txBody>
        </p:sp>
        <p:sp>
          <p:nvSpPr>
            <p:cNvPr id="10" name="Freeform 9">
              <a:extLst>
                <a:ext uri="{FF2B5EF4-FFF2-40B4-BE49-F238E27FC236}">
                  <a16:creationId xmlns:a16="http://schemas.microsoft.com/office/drawing/2014/main" id="{94EEDEC5-BC58-4D97-9854-F38F85FADB70}"/>
                </a:ext>
              </a:extLst>
            </p:cNvPr>
            <p:cNvSpPr>
              <a:spLocks/>
            </p:cNvSpPr>
            <p:nvPr/>
          </p:nvSpPr>
          <p:spPr bwMode="auto">
            <a:xfrm>
              <a:off x="10107820" y="1875492"/>
              <a:ext cx="1834476" cy="2077355"/>
            </a:xfrm>
            <a:custGeom>
              <a:avLst/>
              <a:gdLst>
                <a:gd name="T0" fmla="*/ 0 w 1154"/>
                <a:gd name="T1" fmla="*/ 0 h 1291"/>
                <a:gd name="T2" fmla="*/ 1154 w 1154"/>
                <a:gd name="T3" fmla="*/ 667 h 1291"/>
                <a:gd name="T4" fmla="*/ 0 w 1154"/>
                <a:gd name="T5" fmla="*/ 1291 h 1291"/>
                <a:gd name="T6" fmla="*/ 0 w 1154"/>
                <a:gd name="T7" fmla="*/ 1291 h 1291"/>
                <a:gd name="T8" fmla="*/ 0 w 1154"/>
                <a:gd name="T9" fmla="*/ 0 h 1291"/>
              </a:gdLst>
              <a:ahLst/>
              <a:cxnLst>
                <a:cxn ang="0">
                  <a:pos x="T0" y="T1"/>
                </a:cxn>
                <a:cxn ang="0">
                  <a:pos x="T2" y="T3"/>
                </a:cxn>
                <a:cxn ang="0">
                  <a:pos x="T4" y="T5"/>
                </a:cxn>
                <a:cxn ang="0">
                  <a:pos x="T6" y="T7"/>
                </a:cxn>
                <a:cxn ang="0">
                  <a:pos x="T8" y="T9"/>
                </a:cxn>
              </a:cxnLst>
              <a:rect l="0" t="0" r="r" b="b"/>
              <a:pathLst>
                <a:path w="1154" h="1291">
                  <a:moveTo>
                    <a:pt x="0" y="0"/>
                  </a:moveTo>
                  <a:lnTo>
                    <a:pt x="1154" y="667"/>
                  </a:lnTo>
                  <a:lnTo>
                    <a:pt x="0" y="1291"/>
                  </a:lnTo>
                  <a:lnTo>
                    <a:pt x="0" y="1291"/>
                  </a:lnTo>
                  <a:lnTo>
                    <a:pt x="0" y="0"/>
                  </a:lnTo>
                  <a:close/>
                </a:path>
              </a:pathLst>
            </a:custGeom>
            <a:solidFill>
              <a:srgbClr val="00656F"/>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1" name="Freeform 10">
              <a:extLst>
                <a:ext uri="{FF2B5EF4-FFF2-40B4-BE49-F238E27FC236}">
                  <a16:creationId xmlns:a16="http://schemas.microsoft.com/office/drawing/2014/main" id="{EF8D3352-5D39-45BE-9FD6-9961632D59BC}"/>
                </a:ext>
              </a:extLst>
            </p:cNvPr>
            <p:cNvSpPr>
              <a:spLocks/>
            </p:cNvSpPr>
            <p:nvPr/>
          </p:nvSpPr>
          <p:spPr bwMode="auto">
            <a:xfrm>
              <a:off x="8211389" y="2844660"/>
              <a:ext cx="1915549" cy="2124019"/>
            </a:xfrm>
            <a:custGeom>
              <a:avLst/>
              <a:gdLst>
                <a:gd name="T0" fmla="*/ 1205 w 1205"/>
                <a:gd name="T1" fmla="*/ 679 h 1320"/>
                <a:gd name="T2" fmla="*/ 0 w 1205"/>
                <a:gd name="T3" fmla="*/ 1320 h 1320"/>
                <a:gd name="T4" fmla="*/ 0 w 1205"/>
                <a:gd name="T5" fmla="*/ 14 h 1320"/>
                <a:gd name="T6" fmla="*/ 30 w 1205"/>
                <a:gd name="T7" fmla="*/ 0 h 1320"/>
                <a:gd name="T8" fmla="*/ 1205 w 1205"/>
                <a:gd name="T9" fmla="*/ 679 h 1320"/>
              </a:gdLst>
              <a:ahLst/>
              <a:cxnLst>
                <a:cxn ang="0">
                  <a:pos x="T0" y="T1"/>
                </a:cxn>
                <a:cxn ang="0">
                  <a:pos x="T2" y="T3"/>
                </a:cxn>
                <a:cxn ang="0">
                  <a:pos x="T4" y="T5"/>
                </a:cxn>
                <a:cxn ang="0">
                  <a:pos x="T6" y="T7"/>
                </a:cxn>
                <a:cxn ang="0">
                  <a:pos x="T8" y="T9"/>
                </a:cxn>
              </a:cxnLst>
              <a:rect l="0" t="0" r="r" b="b"/>
              <a:pathLst>
                <a:path w="1205" h="1320">
                  <a:moveTo>
                    <a:pt x="1205" y="679"/>
                  </a:moveTo>
                  <a:lnTo>
                    <a:pt x="0" y="1320"/>
                  </a:lnTo>
                  <a:lnTo>
                    <a:pt x="0" y="14"/>
                  </a:lnTo>
                  <a:lnTo>
                    <a:pt x="30" y="0"/>
                  </a:lnTo>
                  <a:lnTo>
                    <a:pt x="1205" y="679"/>
                  </a:lnTo>
                  <a:close/>
                </a:path>
              </a:pathLst>
            </a:custGeom>
            <a:solidFill>
              <a:srgbClr val="00656F"/>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2" name="Freeform 11">
              <a:extLst>
                <a:ext uri="{FF2B5EF4-FFF2-40B4-BE49-F238E27FC236}">
                  <a16:creationId xmlns:a16="http://schemas.microsoft.com/office/drawing/2014/main" id="{E5438926-B868-42C8-9130-B8B83AEF4F65}"/>
                </a:ext>
              </a:extLst>
            </p:cNvPr>
            <p:cNvSpPr>
              <a:spLocks/>
            </p:cNvSpPr>
            <p:nvPr/>
          </p:nvSpPr>
          <p:spPr bwMode="auto">
            <a:xfrm>
              <a:off x="8239960" y="1875570"/>
              <a:ext cx="1867859" cy="2077355"/>
            </a:xfrm>
            <a:custGeom>
              <a:avLst/>
              <a:gdLst>
                <a:gd name="T0" fmla="*/ 1175 w 1175"/>
                <a:gd name="T1" fmla="*/ 0 h 1291"/>
                <a:gd name="T2" fmla="*/ 1175 w 1175"/>
                <a:gd name="T3" fmla="*/ 1291 h 1291"/>
                <a:gd name="T4" fmla="*/ 1173 w 1175"/>
                <a:gd name="T5" fmla="*/ 1291 h 1291"/>
                <a:gd name="T6" fmla="*/ 0 w 1175"/>
                <a:gd name="T7" fmla="*/ 610 h 1291"/>
                <a:gd name="T8" fmla="*/ 1175 w 1175"/>
                <a:gd name="T9" fmla="*/ 0 h 1291"/>
                <a:gd name="T10" fmla="*/ 1175 w 1175"/>
                <a:gd name="T11" fmla="*/ 0 h 1291"/>
              </a:gdLst>
              <a:ahLst/>
              <a:cxnLst>
                <a:cxn ang="0">
                  <a:pos x="T0" y="T1"/>
                </a:cxn>
                <a:cxn ang="0">
                  <a:pos x="T2" y="T3"/>
                </a:cxn>
                <a:cxn ang="0">
                  <a:pos x="T4" y="T5"/>
                </a:cxn>
                <a:cxn ang="0">
                  <a:pos x="T6" y="T7"/>
                </a:cxn>
                <a:cxn ang="0">
                  <a:pos x="T8" y="T9"/>
                </a:cxn>
                <a:cxn ang="0">
                  <a:pos x="T10" y="T11"/>
                </a:cxn>
              </a:cxnLst>
              <a:rect l="0" t="0" r="r" b="b"/>
              <a:pathLst>
                <a:path w="1175" h="1291">
                  <a:moveTo>
                    <a:pt x="1175" y="0"/>
                  </a:moveTo>
                  <a:lnTo>
                    <a:pt x="1175" y="1291"/>
                  </a:lnTo>
                  <a:lnTo>
                    <a:pt x="1173" y="1291"/>
                  </a:lnTo>
                  <a:lnTo>
                    <a:pt x="0" y="610"/>
                  </a:lnTo>
                  <a:lnTo>
                    <a:pt x="1175" y="0"/>
                  </a:lnTo>
                  <a:lnTo>
                    <a:pt x="1175"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3" name="Freeform 12">
              <a:extLst>
                <a:ext uri="{FF2B5EF4-FFF2-40B4-BE49-F238E27FC236}">
                  <a16:creationId xmlns:a16="http://schemas.microsoft.com/office/drawing/2014/main" id="{4237E21C-E33D-4DD6-BFFF-11B4C8A5AEB5}"/>
                </a:ext>
              </a:extLst>
            </p:cNvPr>
            <p:cNvSpPr>
              <a:spLocks/>
            </p:cNvSpPr>
            <p:nvPr/>
          </p:nvSpPr>
          <p:spPr bwMode="auto">
            <a:xfrm>
              <a:off x="6135285" y="2823545"/>
              <a:ext cx="2076105" cy="2124019"/>
            </a:xfrm>
            <a:custGeom>
              <a:avLst/>
              <a:gdLst>
                <a:gd name="T0" fmla="*/ 1306 w 1306"/>
                <a:gd name="T1" fmla="*/ 0 h 1320"/>
                <a:gd name="T2" fmla="*/ 1306 w 1306"/>
                <a:gd name="T3" fmla="*/ 1320 h 1320"/>
                <a:gd name="T4" fmla="*/ 0 w 1306"/>
                <a:gd name="T5" fmla="*/ 682 h 1320"/>
                <a:gd name="T6" fmla="*/ 1306 w 1306"/>
                <a:gd name="T7" fmla="*/ 0 h 1320"/>
              </a:gdLst>
              <a:ahLst/>
              <a:cxnLst>
                <a:cxn ang="0">
                  <a:pos x="T0" y="T1"/>
                </a:cxn>
                <a:cxn ang="0">
                  <a:pos x="T2" y="T3"/>
                </a:cxn>
                <a:cxn ang="0">
                  <a:pos x="T4" y="T5"/>
                </a:cxn>
                <a:cxn ang="0">
                  <a:pos x="T6" y="T7"/>
                </a:cxn>
              </a:cxnLst>
              <a:rect l="0" t="0" r="r" b="b"/>
              <a:pathLst>
                <a:path w="1306" h="1320">
                  <a:moveTo>
                    <a:pt x="1306" y="0"/>
                  </a:moveTo>
                  <a:lnTo>
                    <a:pt x="1306" y="1320"/>
                  </a:lnTo>
                  <a:lnTo>
                    <a:pt x="0" y="682"/>
                  </a:lnTo>
                  <a:lnTo>
                    <a:pt x="1306"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4" name="Freeform 42">
              <a:extLst>
                <a:ext uri="{FF2B5EF4-FFF2-40B4-BE49-F238E27FC236}">
                  <a16:creationId xmlns:a16="http://schemas.microsoft.com/office/drawing/2014/main" id="{85D0108C-9197-4444-8186-2335E9E56FEC}"/>
                </a:ext>
              </a:extLst>
            </p:cNvPr>
            <p:cNvSpPr/>
            <p:nvPr/>
          </p:nvSpPr>
          <p:spPr>
            <a:xfrm>
              <a:off x="-5690" y="0"/>
              <a:ext cx="6648042" cy="4841118"/>
            </a:xfrm>
            <a:custGeom>
              <a:avLst/>
              <a:gdLst>
                <a:gd name="connsiteX0" fmla="*/ 0 w 6648038"/>
                <a:gd name="connsiteY0" fmla="*/ 0 h 4841115"/>
                <a:gd name="connsiteX1" fmla="*/ 1162864 w 6648038"/>
                <a:gd name="connsiteY1" fmla="*/ 0 h 4841115"/>
                <a:gd name="connsiteX2" fmla="*/ 6648038 w 6648038"/>
                <a:gd name="connsiteY2" fmla="*/ 3223965 h 4841115"/>
                <a:gd name="connsiteX3" fmla="*/ 3570444 w 6648038"/>
                <a:gd name="connsiteY3" fmla="*/ 4841115 h 4841115"/>
                <a:gd name="connsiteX4" fmla="*/ 0 w 6648038"/>
                <a:gd name="connsiteY4" fmla="*/ 2862839 h 484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038" h="4841115">
                  <a:moveTo>
                    <a:pt x="0" y="0"/>
                  </a:moveTo>
                  <a:lnTo>
                    <a:pt x="1162864" y="0"/>
                  </a:lnTo>
                  <a:lnTo>
                    <a:pt x="6648038" y="3223965"/>
                  </a:lnTo>
                  <a:lnTo>
                    <a:pt x="3570444" y="4841115"/>
                  </a:lnTo>
                  <a:lnTo>
                    <a:pt x="0" y="2862839"/>
                  </a:ln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 name="Freeform 22">
              <a:extLst>
                <a:ext uri="{FF2B5EF4-FFF2-40B4-BE49-F238E27FC236}">
                  <a16:creationId xmlns:a16="http://schemas.microsoft.com/office/drawing/2014/main" id="{02FDAC92-A76C-4D7E-94E1-4C23CF0D4EC4}"/>
                </a:ext>
              </a:extLst>
            </p:cNvPr>
            <p:cNvSpPr/>
            <p:nvPr/>
          </p:nvSpPr>
          <p:spPr>
            <a:xfrm>
              <a:off x="-31089" y="1263878"/>
              <a:ext cx="12223089" cy="5202238"/>
            </a:xfrm>
            <a:custGeom>
              <a:avLst/>
              <a:gdLst>
                <a:gd name="connsiteX0" fmla="*/ 10215615 w 12175385"/>
                <a:gd name="connsiteY0" fmla="*/ 0 h 5132388"/>
                <a:gd name="connsiteX1" fmla="*/ 12175385 w 12175385"/>
                <a:gd name="connsiteY1" fmla="*/ 1133839 h 5132388"/>
                <a:gd name="connsiteX2" fmla="*/ 12175385 w 12175385"/>
                <a:gd name="connsiteY2" fmla="*/ 1914889 h 5132388"/>
                <a:gd name="connsiteX3" fmla="*/ 10215615 w 12175385"/>
                <a:gd name="connsiteY3" fmla="*/ 781050 h 5132388"/>
                <a:gd name="connsiteX4" fmla="*/ 1857428 w 12175385"/>
                <a:gd name="connsiteY4" fmla="*/ 5132388 h 5132388"/>
                <a:gd name="connsiteX5" fmla="*/ 0 w 12175385"/>
                <a:gd name="connsiteY5" fmla="*/ 4157340 h 5132388"/>
                <a:gd name="connsiteX6" fmla="*/ 0 w 12175385"/>
                <a:gd name="connsiteY6" fmla="*/ 3376290 h 5132388"/>
                <a:gd name="connsiteX7" fmla="*/ 1857428 w 12175385"/>
                <a:gd name="connsiteY7" fmla="*/ 4351338 h 51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5385" h="5132388">
                  <a:moveTo>
                    <a:pt x="10215615" y="0"/>
                  </a:moveTo>
                  <a:lnTo>
                    <a:pt x="12175385" y="1133839"/>
                  </a:lnTo>
                  <a:lnTo>
                    <a:pt x="12175385" y="1914889"/>
                  </a:lnTo>
                  <a:lnTo>
                    <a:pt x="10215615" y="781050"/>
                  </a:lnTo>
                  <a:lnTo>
                    <a:pt x="1857428" y="5132388"/>
                  </a:lnTo>
                  <a:lnTo>
                    <a:pt x="0" y="4157340"/>
                  </a:lnTo>
                  <a:lnTo>
                    <a:pt x="0" y="3376290"/>
                  </a:lnTo>
                  <a:lnTo>
                    <a:pt x="1857428" y="4351338"/>
                  </a:lnTo>
                  <a:close/>
                </a:path>
              </a:pathLst>
            </a:custGeom>
            <a:solidFill>
              <a:srgbClr val="808285"/>
            </a:solidFill>
            <a:ln>
              <a:noFill/>
            </a:ln>
            <a:effectLst>
              <a:outerShdw blurRad="76200" dist="50800" dir="54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0" name="Rectangle 70">
              <a:extLst>
                <a:ext uri="{FF2B5EF4-FFF2-40B4-BE49-F238E27FC236}">
                  <a16:creationId xmlns:a16="http://schemas.microsoft.com/office/drawing/2014/main" id="{482A3A22-B9AA-44DB-A728-143F8F99D8FA}"/>
                </a:ext>
              </a:extLst>
            </p:cNvPr>
            <p:cNvSpPr/>
            <p:nvPr/>
          </p:nvSpPr>
          <p:spPr>
            <a:xfrm>
              <a:off x="585245" y="3326359"/>
              <a:ext cx="3554199" cy="1160619"/>
            </a:xfrm>
            <a:prstGeom prst="rect">
              <a:avLst/>
            </a:prstGeom>
            <a:noFill/>
          </p:spPr>
          <p:txBody>
            <a:bodyPr wrap="square" lIns="91440" tIns="45720" rIns="91440" bIns="45720">
              <a:spAutoFit/>
            </a:bodyPr>
            <a:lstStyle/>
            <a:p>
              <a:pPr algn="ctr" rtl="1"/>
              <a:r>
                <a:rPr lang="ar-SA" sz="2000" b="1" cap="none" spc="0" dirty="0">
                  <a:ln w="0">
                    <a:noFill/>
                  </a:ln>
                  <a:solidFill>
                    <a:schemeClr val="bg2">
                      <a:lumMod val="50000"/>
                    </a:schemeClr>
                  </a:solidFill>
                  <a:latin typeface="AirArabia" panose="020B0303060202020204" pitchFamily="34" charset="0"/>
                  <a:ea typeface="Open Sans" panose="020B0606030504020204" pitchFamily="34" charset="0"/>
                  <a:cs typeface="AirArabia" panose="020B0303060202020204" pitchFamily="34" charset="0"/>
                </a:rPr>
                <a:t>وكالة الجامعة</a:t>
              </a:r>
              <a:endParaRPr lang="ar-SA" sz="2000" b="1" dirty="0">
                <a:ln w="0">
                  <a:noFill/>
                </a:ln>
                <a:solidFill>
                  <a:schemeClr val="bg2">
                    <a:lumMod val="50000"/>
                  </a:schemeClr>
                </a:solidFill>
                <a:latin typeface="AirArabia" panose="020B0303060202020204" pitchFamily="34" charset="0"/>
                <a:ea typeface="Open Sans" panose="020B0606030504020204" pitchFamily="34" charset="0"/>
                <a:cs typeface="AirArabia" panose="020B0303060202020204" pitchFamily="34" charset="0"/>
              </a:endParaRPr>
            </a:p>
            <a:p>
              <a:pPr algn="ctr"/>
              <a:endParaRPr lang="ar-SA" sz="2000" b="1" cap="none" spc="0" dirty="0">
                <a:ln w="0">
                  <a:noFill/>
                </a:ln>
                <a:solidFill>
                  <a:schemeClr val="bg2">
                    <a:lumMod val="50000"/>
                  </a:schemeClr>
                </a:solidFill>
                <a:latin typeface="AirArabia" panose="020B0303060202020204" pitchFamily="34" charset="0"/>
                <a:ea typeface="Open Sans" panose="020B0606030504020204" pitchFamily="34" charset="0"/>
                <a:cs typeface="AirArabia" panose="020B0303060202020204" pitchFamily="34" charset="0"/>
              </a:endParaRPr>
            </a:p>
            <a:p>
              <a:pPr algn="ctr"/>
              <a:r>
                <a:rPr lang="ar-SA" sz="2000" b="1" dirty="0">
                  <a:ln w="0">
                    <a:noFill/>
                  </a:ln>
                  <a:solidFill>
                    <a:schemeClr val="bg2">
                      <a:lumMod val="50000"/>
                    </a:schemeClr>
                  </a:solidFill>
                  <a:latin typeface="AirArabia" panose="020B0303060202020204" pitchFamily="34" charset="0"/>
                  <a:ea typeface="Open Sans" panose="020B0606030504020204" pitchFamily="34" charset="0"/>
                  <a:cs typeface="AirArabia" panose="020B0303060202020204" pitchFamily="34" charset="0"/>
                </a:rPr>
                <a:t>1443 - 2021</a:t>
              </a:r>
              <a:endParaRPr lang="ar-SA" sz="2000" b="1" cap="none" spc="0" dirty="0">
                <a:ln w="0">
                  <a:noFill/>
                </a:ln>
                <a:solidFill>
                  <a:schemeClr val="bg2">
                    <a:lumMod val="50000"/>
                  </a:schemeClr>
                </a:solidFill>
                <a:latin typeface="AirArabia" panose="020B0303060202020204" pitchFamily="34" charset="0"/>
                <a:ea typeface="Open Sans" panose="020B0606030504020204" pitchFamily="34" charset="0"/>
                <a:cs typeface="AirArabia" panose="020B0303060202020204" pitchFamily="34" charset="0"/>
              </a:endParaRPr>
            </a:p>
          </p:txBody>
        </p:sp>
      </p:grpSp>
      <p:pic>
        <p:nvPicPr>
          <p:cNvPr id="15" name="صورة 14">
            <a:extLst>
              <a:ext uri="{FF2B5EF4-FFF2-40B4-BE49-F238E27FC236}">
                <a16:creationId xmlns:a16="http://schemas.microsoft.com/office/drawing/2014/main" id="{4828E790-6AEB-7D6B-1BBE-E273B190C1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931" y="2068031"/>
            <a:ext cx="2647067" cy="2262853"/>
          </a:xfrm>
          <a:prstGeom prst="rect">
            <a:avLst/>
          </a:prstGeom>
        </p:spPr>
      </p:pic>
    </p:spTree>
    <p:extLst>
      <p:ext uri="{BB962C8B-B14F-4D97-AF65-F5344CB8AC3E}">
        <p14:creationId xmlns:p14="http://schemas.microsoft.com/office/powerpoint/2010/main" val="6867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5A6C05B2-FB9F-4823-AC10-4168DA6435C9}"/>
              </a:ext>
            </a:extLst>
          </p:cNvPr>
          <p:cNvSpPr/>
          <p:nvPr/>
        </p:nvSpPr>
        <p:spPr>
          <a:xfrm>
            <a:off x="990599" y="1044257"/>
            <a:ext cx="8710613" cy="5471160"/>
          </a:xfrm>
          <a:prstGeom prst="roundRect">
            <a:avLst>
              <a:gd name="adj" fmla="val 4132"/>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aphicFrame>
        <p:nvGraphicFramePr>
          <p:cNvPr id="2" name="جدول 2">
            <a:extLst>
              <a:ext uri="{FF2B5EF4-FFF2-40B4-BE49-F238E27FC236}">
                <a16:creationId xmlns:a16="http://schemas.microsoft.com/office/drawing/2014/main" id="{242A7639-7E73-4652-B66B-0507FA35CE2B}"/>
              </a:ext>
            </a:extLst>
          </p:cNvPr>
          <p:cNvGraphicFramePr>
            <a:graphicFrameLocks noGrp="1"/>
          </p:cNvGraphicFramePr>
          <p:nvPr>
            <p:extLst>
              <p:ext uri="{D42A27DB-BD31-4B8C-83A1-F6EECF244321}">
                <p14:modId xmlns:p14="http://schemas.microsoft.com/office/powerpoint/2010/main" val="358961054"/>
              </p:ext>
            </p:extLst>
          </p:nvPr>
        </p:nvGraphicFramePr>
        <p:xfrm>
          <a:off x="1781968" y="1044258"/>
          <a:ext cx="7127876" cy="5471158"/>
        </p:xfrm>
        <a:graphic>
          <a:graphicData uri="http://schemas.openxmlformats.org/drawingml/2006/table">
            <a:tbl>
              <a:tblPr rtl="1" firstRow="1" bandRow="1">
                <a:tableStyleId>{5940675A-B579-460E-94D1-54222C63F5DA}</a:tableStyleId>
              </a:tblPr>
              <a:tblGrid>
                <a:gridCol w="3563938">
                  <a:extLst>
                    <a:ext uri="{9D8B030D-6E8A-4147-A177-3AD203B41FA5}">
                      <a16:colId xmlns:a16="http://schemas.microsoft.com/office/drawing/2014/main" val="2958578689"/>
                    </a:ext>
                  </a:extLst>
                </a:gridCol>
                <a:gridCol w="3563938">
                  <a:extLst>
                    <a:ext uri="{9D8B030D-6E8A-4147-A177-3AD203B41FA5}">
                      <a16:colId xmlns:a16="http://schemas.microsoft.com/office/drawing/2014/main" val="1028196079"/>
                    </a:ext>
                  </a:extLst>
                </a:gridCol>
              </a:tblGrid>
              <a:tr h="710540">
                <a:tc gridSpan="2">
                  <a:txBody>
                    <a:bodyPr/>
                    <a:lstStyle/>
                    <a:p>
                      <a:pPr marL="0" marR="0" lvl="0" indent="0" algn="ctr" defTabSz="1293671"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746B62"/>
                          </a:solidFill>
                          <a:effectLst/>
                          <a:uLnTx/>
                          <a:uFillTx/>
                          <a:latin typeface="AirArabia" panose="020B0303060202020204" pitchFamily="34" charset="0"/>
                          <a:ea typeface="+mn-ea"/>
                          <a:cs typeface="AirArabia" panose="020B0303060202020204" pitchFamily="34" charset="0"/>
                        </a:rPr>
                        <a:t>إعداد لجنة تطوير الهيكل التنظيمي وأدلة السياسات والإجراءات التنظيمية:</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rtl="1"/>
                      <a:endParaRPr lang="ar-SA" dirty="0"/>
                    </a:p>
                  </a:txBody>
                  <a:tcPr/>
                </a:tc>
                <a:extLst>
                  <a:ext uri="{0D108BD9-81ED-4DB2-BD59-A6C34878D82A}">
                    <a16:rowId xmlns:a16="http://schemas.microsoft.com/office/drawing/2014/main" val="666924116"/>
                  </a:ext>
                </a:extLst>
              </a:tr>
              <a:tr h="710540">
                <a:tc>
                  <a:txBody>
                    <a:bodyPr/>
                    <a:lstStyle/>
                    <a:p>
                      <a:pPr algn="ctr" defTabSz="1293671"/>
                      <a:r>
                        <a:rPr lang="ar-SA" sz="1400" b="0" dirty="0" err="1">
                          <a:solidFill>
                            <a:srgbClr val="00525D"/>
                          </a:solidFill>
                          <a:latin typeface="AirArabia" panose="020B0303060202020204" pitchFamily="34" charset="0"/>
                          <a:cs typeface="AirArabia" panose="020B0303060202020204" pitchFamily="34" charset="0"/>
                        </a:rPr>
                        <a:t>أ.أحمد</a:t>
                      </a:r>
                      <a:r>
                        <a:rPr lang="ar-SA" sz="1400" b="0" dirty="0">
                          <a:solidFill>
                            <a:srgbClr val="00525D"/>
                          </a:solidFill>
                          <a:latin typeface="AirArabia" panose="020B0303060202020204" pitchFamily="34" charset="0"/>
                          <a:cs typeface="AirArabia" panose="020B0303060202020204" pitchFamily="34" charset="0"/>
                        </a:rPr>
                        <a:t> بن فتحي عبدالملك صبان</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defTabSz="1293671"/>
                      <a:r>
                        <a:rPr lang="ar-SA" sz="1400" b="0" dirty="0">
                          <a:solidFill>
                            <a:srgbClr val="00525D"/>
                          </a:solidFill>
                          <a:latin typeface="AirArabia" panose="020B0303060202020204" pitchFamily="34" charset="0"/>
                          <a:cs typeface="AirArabia" panose="020B0303060202020204" pitchFamily="34" charset="0"/>
                        </a:rPr>
                        <a:t>م. هاني بن سراج محمد وزان</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32530418"/>
                  </a:ext>
                </a:extLst>
              </a:tr>
              <a:tr h="710540">
                <a:tc>
                  <a:txBody>
                    <a:bodyPr/>
                    <a:lstStyle/>
                    <a:p>
                      <a:pPr algn="ctr" defTabSz="1293671"/>
                      <a:r>
                        <a:rPr lang="ar-SA" sz="1400" b="0" dirty="0">
                          <a:solidFill>
                            <a:srgbClr val="00525D"/>
                          </a:solidFill>
                          <a:latin typeface="AirArabia" panose="020B0303060202020204" pitchFamily="34" charset="0"/>
                          <a:cs typeface="AirArabia" panose="020B0303060202020204" pitchFamily="34" charset="0"/>
                        </a:rPr>
                        <a:t>أ. محمد بن عبد الملك صالح ابو </a:t>
                      </a:r>
                      <a:r>
                        <a:rPr lang="ar-SA" sz="1400" b="0" dirty="0" err="1">
                          <a:solidFill>
                            <a:srgbClr val="00525D"/>
                          </a:solidFill>
                          <a:latin typeface="AirArabia" panose="020B0303060202020204" pitchFamily="34" charset="0"/>
                          <a:cs typeface="AirArabia" panose="020B0303060202020204" pitchFamily="34" charset="0"/>
                        </a:rPr>
                        <a:t>رزيزة</a:t>
                      </a:r>
                      <a:endParaRPr lang="ar-SA" sz="1400" b="0" dirty="0">
                        <a:solidFill>
                          <a:srgbClr val="00525D"/>
                        </a:solidFill>
                        <a:latin typeface="AirArabia" panose="020B0303060202020204" pitchFamily="34" charset="0"/>
                        <a:cs typeface="AirArabia" panose="020B030306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defTabSz="1293671"/>
                      <a:r>
                        <a:rPr lang="ar-SA" sz="1400" b="0" dirty="0">
                          <a:solidFill>
                            <a:srgbClr val="00525D"/>
                          </a:solidFill>
                          <a:latin typeface="AirArabia" panose="020B0303060202020204" pitchFamily="34" charset="0"/>
                          <a:cs typeface="AirArabia" panose="020B0303060202020204" pitchFamily="34" charset="0"/>
                        </a:rPr>
                        <a:t>أ. حسام بن ضيف الله محمد </a:t>
                      </a:r>
                      <a:r>
                        <a:rPr lang="ar-SA" sz="1400" b="0" dirty="0" err="1">
                          <a:solidFill>
                            <a:srgbClr val="00525D"/>
                          </a:solidFill>
                          <a:latin typeface="AirArabia" panose="020B0303060202020204" pitchFamily="34" charset="0"/>
                          <a:cs typeface="AirArabia" panose="020B0303060202020204" pitchFamily="34" charset="0"/>
                        </a:rPr>
                        <a:t>اللقماني</a:t>
                      </a:r>
                      <a:endParaRPr lang="ar-SA" sz="1400" b="0" dirty="0">
                        <a:solidFill>
                          <a:srgbClr val="00525D"/>
                        </a:solidFill>
                        <a:latin typeface="AirArabia" panose="020B0303060202020204" pitchFamily="34" charset="0"/>
                        <a:cs typeface="AirArabia" panose="020B030306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779034"/>
                  </a:ext>
                </a:extLst>
              </a:tr>
              <a:tr h="710540">
                <a:tc>
                  <a:txBody>
                    <a:bodyPr/>
                    <a:lstStyle/>
                    <a:p>
                      <a:pPr algn="ctr" defTabSz="1293671"/>
                      <a:r>
                        <a:rPr lang="ar-SA" sz="1400" b="0" dirty="0">
                          <a:solidFill>
                            <a:srgbClr val="00525D"/>
                          </a:solidFill>
                          <a:latin typeface="AirArabia" panose="020B0303060202020204" pitchFamily="34" charset="0"/>
                          <a:cs typeface="AirArabia" panose="020B0303060202020204" pitchFamily="34" charset="0"/>
                        </a:rPr>
                        <a:t>أ. علا بنت خليل علي السمك</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defTabSz="1293671"/>
                      <a:r>
                        <a:rPr lang="ar-SA" sz="1400" b="0" dirty="0">
                          <a:solidFill>
                            <a:srgbClr val="00525D"/>
                          </a:solidFill>
                          <a:latin typeface="AirArabia" panose="020B0303060202020204" pitchFamily="34" charset="0"/>
                          <a:cs typeface="AirArabia" panose="020B0303060202020204" pitchFamily="34" charset="0"/>
                        </a:rPr>
                        <a:t>د. رؤى بنت فؤاد محمد </a:t>
                      </a:r>
                      <a:r>
                        <a:rPr lang="ar-SA" sz="1400" b="0" dirty="0" err="1">
                          <a:solidFill>
                            <a:srgbClr val="00525D"/>
                          </a:solidFill>
                          <a:latin typeface="AirArabia" panose="020B0303060202020204" pitchFamily="34" charset="0"/>
                          <a:cs typeface="AirArabia" panose="020B0303060202020204" pitchFamily="34" charset="0"/>
                        </a:rPr>
                        <a:t>باخدلق</a:t>
                      </a:r>
                      <a:endParaRPr lang="ar-SA" sz="1400" b="0" dirty="0">
                        <a:solidFill>
                          <a:srgbClr val="00525D"/>
                        </a:solidFill>
                        <a:latin typeface="AirArabia" panose="020B0303060202020204" pitchFamily="34" charset="0"/>
                        <a:cs typeface="AirArabia" panose="020B030306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0933118"/>
                  </a:ext>
                </a:extLst>
              </a:tr>
              <a:tr h="710540">
                <a:tc>
                  <a:txBody>
                    <a:bodyPr/>
                    <a:lstStyle/>
                    <a:p>
                      <a:pPr algn="ctr" defTabSz="1293671"/>
                      <a:r>
                        <a:rPr lang="ar-SA" sz="1400" b="0" dirty="0">
                          <a:solidFill>
                            <a:srgbClr val="00525D"/>
                          </a:solidFill>
                          <a:latin typeface="AirArabia" panose="020B0303060202020204" pitchFamily="34" charset="0"/>
                          <a:cs typeface="AirArabia" panose="020B0303060202020204" pitchFamily="34" charset="0"/>
                        </a:rPr>
                        <a:t>أ. رانيا بنت عبدالله  سليمان بن عبيد</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defTabSz="1293671"/>
                      <a:r>
                        <a:rPr lang="ar-SA" sz="1400" b="0" dirty="0">
                          <a:solidFill>
                            <a:srgbClr val="00525D"/>
                          </a:solidFill>
                          <a:latin typeface="AirArabia" panose="020B0303060202020204" pitchFamily="34" charset="0"/>
                          <a:cs typeface="AirArabia" panose="020B0303060202020204" pitchFamily="34" charset="0"/>
                        </a:rPr>
                        <a:t>أ. لينا بنت عبد العزيز محمد المنيع</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77917256"/>
                  </a:ext>
                </a:extLst>
              </a:tr>
              <a:tr h="710540">
                <a:tc gridSpan="2">
                  <a:txBody>
                    <a:bodyPr/>
                    <a:lstStyle/>
                    <a:p>
                      <a:pPr algn="ctr" defTabSz="1293671"/>
                      <a:r>
                        <a:rPr lang="ar-SA" sz="1400" b="0" dirty="0">
                          <a:solidFill>
                            <a:srgbClr val="00525D"/>
                          </a:solidFill>
                          <a:latin typeface="AirArabia" panose="020B0303060202020204" pitchFamily="34" charset="0"/>
                          <a:cs typeface="AirArabia" panose="020B0303060202020204" pitchFamily="34" charset="0"/>
                        </a:rPr>
                        <a:t>أ. فدوى بنت علي </a:t>
                      </a:r>
                      <a:r>
                        <a:rPr lang="ar-SA" sz="1400" b="0" dirty="0" err="1">
                          <a:solidFill>
                            <a:srgbClr val="00525D"/>
                          </a:solidFill>
                          <a:latin typeface="AirArabia" panose="020B0303060202020204" pitchFamily="34" charset="0"/>
                          <a:cs typeface="AirArabia" panose="020B0303060202020204" pitchFamily="34" charset="0"/>
                        </a:rPr>
                        <a:t>علي</a:t>
                      </a:r>
                      <a:r>
                        <a:rPr lang="ar-SA" sz="1400" b="0" dirty="0">
                          <a:solidFill>
                            <a:srgbClr val="00525D"/>
                          </a:solidFill>
                          <a:latin typeface="AirArabia" panose="020B0303060202020204" pitchFamily="34" charset="0"/>
                          <a:cs typeface="AirArabia" panose="020B0303060202020204" pitchFamily="34" charset="0"/>
                        </a:rPr>
                        <a:t> </a:t>
                      </a:r>
                      <a:r>
                        <a:rPr lang="ar-SA" sz="1400" b="0" dirty="0" err="1">
                          <a:solidFill>
                            <a:srgbClr val="00525D"/>
                          </a:solidFill>
                          <a:latin typeface="AirArabia" panose="020B0303060202020204" pitchFamily="34" charset="0"/>
                          <a:cs typeface="AirArabia" panose="020B0303060202020204" pitchFamily="34" charset="0"/>
                        </a:rPr>
                        <a:t>نازرة</a:t>
                      </a:r>
                      <a:endParaRPr lang="ar-SA" sz="1400" b="0" dirty="0">
                        <a:solidFill>
                          <a:srgbClr val="00525D"/>
                        </a:solidFill>
                        <a:latin typeface="AirArabia" panose="020B0303060202020204" pitchFamily="34" charset="0"/>
                        <a:cs typeface="AirArabia" panose="020B030306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ctr" defTabSz="1293671"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00525D"/>
                          </a:solidFill>
                          <a:effectLst/>
                          <a:uLnTx/>
                          <a:uFillTx/>
                          <a:latin typeface="Sakkal Majalla" panose="02000000000000000000" pitchFamily="2" charset="-78"/>
                          <a:ea typeface="+mn-ea"/>
                          <a:cs typeface="Sakkal Majalla" panose="02000000000000000000" pitchFamily="2" charset="-78"/>
                        </a:rPr>
                        <a:t> </a:t>
                      </a:r>
                    </a:p>
                  </a:txBody>
                  <a:tcPr/>
                </a:tc>
                <a:extLst>
                  <a:ext uri="{0D108BD9-81ED-4DB2-BD59-A6C34878D82A}">
                    <a16:rowId xmlns:a16="http://schemas.microsoft.com/office/drawing/2014/main" val="173150035"/>
                  </a:ext>
                </a:extLst>
              </a:tr>
              <a:tr h="1207918">
                <a:tc gridSpan="2">
                  <a:txBody>
                    <a:bodyPr/>
                    <a:lstStyle/>
                    <a:p>
                      <a:pPr marL="0" marR="0" lvl="0" indent="0" algn="ctr" defTabSz="1293671"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00525D"/>
                          </a:solidFill>
                          <a:effectLst/>
                          <a:uLnTx/>
                          <a:uFillTx/>
                          <a:latin typeface="AirArabia" panose="020B0303060202020204" pitchFamily="34" charset="0"/>
                          <a:ea typeface="+mn-ea"/>
                          <a:cs typeface="AirArabia" panose="020B0303060202020204" pitchFamily="34" charset="0"/>
                        </a:rPr>
                        <a:t>المشرف العام:</a:t>
                      </a:r>
                    </a:p>
                    <a:p>
                      <a:pPr marL="0" marR="0" lvl="0" indent="0" algn="ctr" defTabSz="1293671"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00525D"/>
                          </a:solidFill>
                          <a:effectLst/>
                          <a:uLnTx/>
                          <a:uFillTx/>
                          <a:latin typeface="AirArabia" panose="020B0303060202020204" pitchFamily="34" charset="0"/>
                          <a:ea typeface="+mn-ea"/>
                          <a:cs typeface="AirArabia" panose="020B0303060202020204" pitchFamily="34" charset="0"/>
                        </a:rPr>
                        <a:t> أ. د. فريد بن علي بن يحيى الغامدي</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rtl="1"/>
                      <a:endParaRPr lang="ar-SA" dirty="0"/>
                    </a:p>
                  </a:txBody>
                  <a:tcPr/>
                </a:tc>
                <a:extLst>
                  <a:ext uri="{0D108BD9-81ED-4DB2-BD59-A6C34878D82A}">
                    <a16:rowId xmlns:a16="http://schemas.microsoft.com/office/drawing/2014/main" val="1264152795"/>
                  </a:ext>
                </a:extLst>
              </a:tr>
            </a:tbl>
          </a:graphicData>
        </a:graphic>
      </p:graphicFrame>
    </p:spTree>
    <p:extLst>
      <p:ext uri="{BB962C8B-B14F-4D97-AF65-F5344CB8AC3E}">
        <p14:creationId xmlns:p14="http://schemas.microsoft.com/office/powerpoint/2010/main" val="176296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5A6C05B2-FB9F-4823-AC10-4168DA6435C9}"/>
              </a:ext>
            </a:extLst>
          </p:cNvPr>
          <p:cNvSpPr/>
          <p:nvPr/>
        </p:nvSpPr>
        <p:spPr>
          <a:xfrm>
            <a:off x="990599" y="975676"/>
            <a:ext cx="8710613" cy="5471160"/>
          </a:xfrm>
          <a:prstGeom prst="roundRect">
            <a:avLst>
              <a:gd name="adj" fmla="val 4132"/>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aphicFrame>
        <p:nvGraphicFramePr>
          <p:cNvPr id="2" name="جدول 2">
            <a:extLst>
              <a:ext uri="{FF2B5EF4-FFF2-40B4-BE49-F238E27FC236}">
                <a16:creationId xmlns:a16="http://schemas.microsoft.com/office/drawing/2014/main" id="{242A7639-7E73-4652-B66B-0507FA35CE2B}"/>
              </a:ext>
            </a:extLst>
          </p:cNvPr>
          <p:cNvGraphicFramePr>
            <a:graphicFrameLocks noGrp="1"/>
          </p:cNvGraphicFramePr>
          <p:nvPr>
            <p:extLst>
              <p:ext uri="{D42A27DB-BD31-4B8C-83A1-F6EECF244321}">
                <p14:modId xmlns:p14="http://schemas.microsoft.com/office/powerpoint/2010/main" val="1883927220"/>
              </p:ext>
            </p:extLst>
          </p:nvPr>
        </p:nvGraphicFramePr>
        <p:xfrm>
          <a:off x="1781968" y="1648217"/>
          <a:ext cx="7127876" cy="4263240"/>
        </p:xfrm>
        <a:graphic>
          <a:graphicData uri="http://schemas.openxmlformats.org/drawingml/2006/table">
            <a:tbl>
              <a:tblPr rtl="1" firstRow="1" bandRow="1">
                <a:tableStyleId>{5940675A-B579-460E-94D1-54222C63F5DA}</a:tableStyleId>
              </a:tblPr>
              <a:tblGrid>
                <a:gridCol w="7127876">
                  <a:extLst>
                    <a:ext uri="{9D8B030D-6E8A-4147-A177-3AD203B41FA5}">
                      <a16:colId xmlns:a16="http://schemas.microsoft.com/office/drawing/2014/main" val="2958578689"/>
                    </a:ext>
                  </a:extLst>
                </a:gridCol>
              </a:tblGrid>
              <a:tr h="710540">
                <a:tc>
                  <a:txBody>
                    <a:bodyPr/>
                    <a:lstStyle/>
                    <a:p>
                      <a:pPr marL="0" marR="0" lvl="0" indent="0" algn="ctr" defTabSz="1293671"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746B62"/>
                          </a:solidFill>
                          <a:effectLst/>
                          <a:uLnTx/>
                          <a:uFillTx/>
                          <a:latin typeface="AirArabia" panose="020B0303060202020204" pitchFamily="34" charset="0"/>
                          <a:ea typeface="+mn-ea"/>
                          <a:cs typeface="AirArabia" panose="020B0303060202020204" pitchFamily="34" charset="0"/>
                        </a:rPr>
                        <a:t>مسؤولي الجهة</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66924116"/>
                  </a:ext>
                </a:extLst>
              </a:tr>
              <a:tr h="710540">
                <a:tc>
                  <a:txBody>
                    <a:bodyPr/>
                    <a:lstStyle/>
                    <a:p>
                      <a:pPr algn="ctr" defTabSz="1293671"/>
                      <a:r>
                        <a:rPr lang="ar-SA" sz="1400" b="0" dirty="0">
                          <a:solidFill>
                            <a:srgbClr val="00525D"/>
                          </a:solidFill>
                          <a:latin typeface="AirArabia" panose="020B0303060202020204" pitchFamily="34" charset="0"/>
                          <a:cs typeface="AirArabia" panose="020B0303060202020204" pitchFamily="34" charset="0"/>
                        </a:rPr>
                        <a:t>أ. عبدالرحمن محمد </a:t>
                      </a:r>
                      <a:r>
                        <a:rPr lang="ar-SA" sz="1400" b="0" dirty="0" err="1">
                          <a:solidFill>
                            <a:srgbClr val="00525D"/>
                          </a:solidFill>
                          <a:latin typeface="AirArabia" panose="020B0303060202020204" pitchFamily="34" charset="0"/>
                          <a:cs typeface="AirArabia" panose="020B0303060202020204" pitchFamily="34" charset="0"/>
                        </a:rPr>
                        <a:t>باعبيد</a:t>
                      </a:r>
                      <a:endParaRPr lang="ar-SA" sz="1400" b="0" dirty="0">
                        <a:solidFill>
                          <a:srgbClr val="00525D"/>
                        </a:solidFill>
                        <a:latin typeface="AirArabia" panose="020B0303060202020204" pitchFamily="34" charset="0"/>
                        <a:cs typeface="AirArabia" panose="020B030306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32530418"/>
                  </a:ext>
                </a:extLst>
              </a:tr>
              <a:tr h="710540">
                <a:tc>
                  <a:txBody>
                    <a:bodyPr/>
                    <a:lstStyle/>
                    <a:p>
                      <a:pPr algn="ctr" defTabSz="1293671"/>
                      <a:r>
                        <a:rPr lang="ar-SA" sz="1400" b="0" dirty="0">
                          <a:solidFill>
                            <a:srgbClr val="00525D"/>
                          </a:solidFill>
                          <a:latin typeface="AirArabia" panose="020B0303060202020204" pitchFamily="34" charset="0"/>
                          <a:cs typeface="AirArabia" panose="020B0303060202020204" pitchFamily="34" charset="0"/>
                        </a:rPr>
                        <a:t>أ. عامر سعيد </a:t>
                      </a:r>
                      <a:r>
                        <a:rPr lang="ar-SA" sz="1400" b="0" dirty="0" err="1">
                          <a:solidFill>
                            <a:srgbClr val="00525D"/>
                          </a:solidFill>
                          <a:latin typeface="AirArabia" panose="020B0303060202020204" pitchFamily="34" charset="0"/>
                          <a:cs typeface="AirArabia" panose="020B0303060202020204" pitchFamily="34" charset="0"/>
                        </a:rPr>
                        <a:t>ابوعرب</a:t>
                      </a:r>
                      <a:endParaRPr lang="ar-SA" sz="1400" b="0" dirty="0">
                        <a:solidFill>
                          <a:srgbClr val="00525D"/>
                        </a:solidFill>
                        <a:latin typeface="AirArabia" panose="020B0303060202020204" pitchFamily="34" charset="0"/>
                        <a:cs typeface="AirArabia" panose="020B030306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3150035"/>
                  </a:ext>
                </a:extLst>
              </a:tr>
              <a:tr h="710540">
                <a:tc>
                  <a:txBody>
                    <a:bodyPr/>
                    <a:lstStyle/>
                    <a:p>
                      <a:pPr marL="0" marR="0" lvl="0" indent="0" algn="ctr" defTabSz="1293671"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746B62"/>
                          </a:solidFill>
                          <a:effectLst/>
                          <a:uLnTx/>
                          <a:uFillTx/>
                          <a:latin typeface="AirArabia" panose="020B0303060202020204" pitchFamily="34" charset="0"/>
                          <a:ea typeface="+mn-ea"/>
                          <a:cs typeface="AirArabia" panose="020B0303060202020204" pitchFamily="34" charset="0"/>
                        </a:rPr>
                        <a:t>إشراف</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4368365"/>
                  </a:ext>
                </a:extLst>
              </a:tr>
              <a:tr h="710540">
                <a:tc>
                  <a:txBody>
                    <a:bodyPr/>
                    <a:lstStyle/>
                    <a:p>
                      <a:pPr algn="ctr" defTabSz="1293671"/>
                      <a:r>
                        <a:rPr lang="ar-SA" sz="1400" b="0" dirty="0">
                          <a:solidFill>
                            <a:srgbClr val="00525D"/>
                          </a:solidFill>
                          <a:latin typeface="AirArabia" panose="020B0303060202020204" pitchFamily="34" charset="0"/>
                          <a:cs typeface="AirArabia" panose="020B0303060202020204" pitchFamily="34" charset="0"/>
                        </a:rPr>
                        <a:t>أ. محمد علواني أبو النجا</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7582650"/>
                  </a:ext>
                </a:extLst>
              </a:tr>
              <a:tr h="710540">
                <a:tc>
                  <a:txBody>
                    <a:bodyPr/>
                    <a:lstStyle/>
                    <a:p>
                      <a:pPr algn="ctr" defTabSz="1293671"/>
                      <a:r>
                        <a:rPr lang="ar-SA" sz="1400" b="0" dirty="0">
                          <a:solidFill>
                            <a:srgbClr val="00525D"/>
                          </a:solidFill>
                          <a:latin typeface="AirArabia" panose="020B0303060202020204" pitchFamily="34" charset="0"/>
                          <a:cs typeface="AirArabia" panose="020B0303060202020204" pitchFamily="34" charset="0"/>
                        </a:rPr>
                        <a:t>أ. عبدالله محمد الكمال</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6751637"/>
                  </a:ext>
                </a:extLst>
              </a:tr>
            </a:tbl>
          </a:graphicData>
        </a:graphic>
      </p:graphicFrame>
    </p:spTree>
    <p:extLst>
      <p:ext uri="{BB962C8B-B14F-4D97-AF65-F5344CB8AC3E}">
        <p14:creationId xmlns:p14="http://schemas.microsoft.com/office/powerpoint/2010/main" val="3730426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42">
            <a:extLst>
              <a:ext uri="{FF2B5EF4-FFF2-40B4-BE49-F238E27FC236}">
                <a16:creationId xmlns:a16="http://schemas.microsoft.com/office/drawing/2014/main" id="{ACD8D0BB-DB7F-456B-B53B-DCDEBECCE3BC}"/>
              </a:ext>
            </a:extLst>
          </p:cNvPr>
          <p:cNvSpPr/>
          <p:nvPr/>
        </p:nvSpPr>
        <p:spPr>
          <a:xfrm>
            <a:off x="17554" y="1558206"/>
            <a:ext cx="5817734" cy="4236486"/>
          </a:xfrm>
          <a:custGeom>
            <a:avLst/>
            <a:gdLst>
              <a:gd name="connsiteX0" fmla="*/ 0 w 6648038"/>
              <a:gd name="connsiteY0" fmla="*/ 0 h 4841115"/>
              <a:gd name="connsiteX1" fmla="*/ 1162864 w 6648038"/>
              <a:gd name="connsiteY1" fmla="*/ 0 h 4841115"/>
              <a:gd name="connsiteX2" fmla="*/ 6648038 w 6648038"/>
              <a:gd name="connsiteY2" fmla="*/ 3223965 h 4841115"/>
              <a:gd name="connsiteX3" fmla="*/ 3570444 w 6648038"/>
              <a:gd name="connsiteY3" fmla="*/ 4841115 h 4841115"/>
              <a:gd name="connsiteX4" fmla="*/ 0 w 6648038"/>
              <a:gd name="connsiteY4" fmla="*/ 2862839 h 484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038" h="4841115">
                <a:moveTo>
                  <a:pt x="0" y="0"/>
                </a:moveTo>
                <a:lnTo>
                  <a:pt x="1162864" y="0"/>
                </a:lnTo>
                <a:lnTo>
                  <a:pt x="6648038" y="3223965"/>
                </a:lnTo>
                <a:lnTo>
                  <a:pt x="3570444" y="4841115"/>
                </a:lnTo>
                <a:lnTo>
                  <a:pt x="0" y="2862839"/>
                </a:ln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2" name="شكل حر: شكل 41">
            <a:extLst>
              <a:ext uri="{FF2B5EF4-FFF2-40B4-BE49-F238E27FC236}">
                <a16:creationId xmlns:a16="http://schemas.microsoft.com/office/drawing/2014/main" id="{21FB2AB7-90E4-4C37-AFF3-62942AA7BB10}"/>
              </a:ext>
            </a:extLst>
          </p:cNvPr>
          <p:cNvSpPr/>
          <p:nvPr/>
        </p:nvSpPr>
        <p:spPr>
          <a:xfrm>
            <a:off x="-14019" y="3039855"/>
            <a:ext cx="10097383" cy="4388170"/>
          </a:xfrm>
          <a:custGeom>
            <a:avLst/>
            <a:gdLst>
              <a:gd name="connsiteX0" fmla="*/ 0 w 11872451"/>
              <a:gd name="connsiteY0" fmla="*/ 3451122 h 5014451"/>
              <a:gd name="connsiteX1" fmla="*/ 29497 w 11872451"/>
              <a:gd name="connsiteY1" fmla="*/ 5014451 h 5014451"/>
              <a:gd name="connsiteX2" fmla="*/ 11872451 w 11872451"/>
              <a:gd name="connsiteY2" fmla="*/ 4955458 h 5014451"/>
              <a:gd name="connsiteX3" fmla="*/ 11783961 w 11872451"/>
              <a:gd name="connsiteY3" fmla="*/ 958645 h 5014451"/>
              <a:gd name="connsiteX4" fmla="*/ 10087897 w 11872451"/>
              <a:gd name="connsiteY4" fmla="*/ 0 h 5014451"/>
              <a:gd name="connsiteX5" fmla="*/ 5884606 w 11872451"/>
              <a:gd name="connsiteY5" fmla="*/ 2197509 h 5014451"/>
              <a:gd name="connsiteX6" fmla="*/ 1592826 w 11872451"/>
              <a:gd name="connsiteY6" fmla="*/ 4439264 h 5014451"/>
              <a:gd name="connsiteX7" fmla="*/ 0 w 11872451"/>
              <a:gd name="connsiteY7" fmla="*/ 3451122 h 501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72451" h="5014451">
                <a:moveTo>
                  <a:pt x="0" y="3451122"/>
                </a:moveTo>
                <a:lnTo>
                  <a:pt x="29497" y="5014451"/>
                </a:lnTo>
                <a:lnTo>
                  <a:pt x="11872451" y="4955458"/>
                </a:lnTo>
                <a:lnTo>
                  <a:pt x="11783961" y="958645"/>
                </a:lnTo>
                <a:lnTo>
                  <a:pt x="10087897" y="0"/>
                </a:lnTo>
                <a:lnTo>
                  <a:pt x="5884606" y="2197509"/>
                </a:lnTo>
                <a:lnTo>
                  <a:pt x="1592826" y="4439264"/>
                </a:lnTo>
                <a:lnTo>
                  <a:pt x="0" y="34511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400"/>
          </a:p>
        </p:txBody>
      </p:sp>
      <p:sp>
        <p:nvSpPr>
          <p:cNvPr id="48" name="Freeform 42">
            <a:extLst>
              <a:ext uri="{FF2B5EF4-FFF2-40B4-BE49-F238E27FC236}">
                <a16:creationId xmlns:a16="http://schemas.microsoft.com/office/drawing/2014/main" id="{4AFE68F0-3109-43B3-931C-37C55197F8BA}"/>
              </a:ext>
            </a:extLst>
          </p:cNvPr>
          <p:cNvSpPr/>
          <p:nvPr/>
        </p:nvSpPr>
        <p:spPr>
          <a:xfrm>
            <a:off x="17554" y="1558206"/>
            <a:ext cx="5817734" cy="4236486"/>
          </a:xfrm>
          <a:custGeom>
            <a:avLst/>
            <a:gdLst>
              <a:gd name="connsiteX0" fmla="*/ 0 w 6648038"/>
              <a:gd name="connsiteY0" fmla="*/ 0 h 4841115"/>
              <a:gd name="connsiteX1" fmla="*/ 1162864 w 6648038"/>
              <a:gd name="connsiteY1" fmla="*/ 0 h 4841115"/>
              <a:gd name="connsiteX2" fmla="*/ 6648038 w 6648038"/>
              <a:gd name="connsiteY2" fmla="*/ 3223965 h 4841115"/>
              <a:gd name="connsiteX3" fmla="*/ 3570444 w 6648038"/>
              <a:gd name="connsiteY3" fmla="*/ 4841115 h 4841115"/>
              <a:gd name="connsiteX4" fmla="*/ 0 w 6648038"/>
              <a:gd name="connsiteY4" fmla="*/ 2862839 h 484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038" h="4841115">
                <a:moveTo>
                  <a:pt x="0" y="0"/>
                </a:moveTo>
                <a:lnTo>
                  <a:pt x="1162864" y="0"/>
                </a:lnTo>
                <a:lnTo>
                  <a:pt x="6648038" y="3223965"/>
                </a:lnTo>
                <a:lnTo>
                  <a:pt x="3570444" y="4841115"/>
                </a:lnTo>
                <a:lnTo>
                  <a:pt x="0" y="2862839"/>
                </a:ln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9" name="Freeform 44">
            <a:extLst>
              <a:ext uri="{FF2B5EF4-FFF2-40B4-BE49-F238E27FC236}">
                <a16:creationId xmlns:a16="http://schemas.microsoft.com/office/drawing/2014/main" id="{24A8817E-A386-4092-B41A-F35392DB7BE2}"/>
              </a:ext>
            </a:extLst>
          </p:cNvPr>
          <p:cNvSpPr>
            <a:spLocks/>
          </p:cNvSpPr>
          <p:nvPr/>
        </p:nvSpPr>
        <p:spPr bwMode="auto">
          <a:xfrm>
            <a:off x="-9345" y="2624858"/>
            <a:ext cx="4349977" cy="3959798"/>
          </a:xfrm>
          <a:custGeom>
            <a:avLst/>
            <a:gdLst>
              <a:gd name="connsiteX0" fmla="*/ 0 w 4927653"/>
              <a:gd name="connsiteY0" fmla="*/ 0 h 4464186"/>
              <a:gd name="connsiteX1" fmla="*/ 4927653 w 4927653"/>
              <a:gd name="connsiteY1" fmla="*/ 2867161 h 4464186"/>
              <a:gd name="connsiteX2" fmla="*/ 4357741 w 4927653"/>
              <a:gd name="connsiteY2" fmla="*/ 3164023 h 4464186"/>
              <a:gd name="connsiteX3" fmla="*/ 2228903 w 4927653"/>
              <a:gd name="connsiteY3" fmla="*/ 4272099 h 4464186"/>
              <a:gd name="connsiteX4" fmla="*/ 1984428 w 4927653"/>
              <a:gd name="connsiteY4" fmla="*/ 4392749 h 4464186"/>
              <a:gd name="connsiteX5" fmla="*/ 1857428 w 4927653"/>
              <a:gd name="connsiteY5" fmla="*/ 4464186 h 4464186"/>
              <a:gd name="connsiteX6" fmla="*/ 0 w 4927653"/>
              <a:gd name="connsiteY6" fmla="*/ 3491824 h 446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7653" h="4464186">
                <a:moveTo>
                  <a:pt x="0" y="0"/>
                </a:moveTo>
                <a:lnTo>
                  <a:pt x="4927653" y="2867161"/>
                </a:lnTo>
                <a:lnTo>
                  <a:pt x="4357741" y="3164023"/>
                </a:lnTo>
                <a:lnTo>
                  <a:pt x="2228903" y="4272099"/>
                </a:lnTo>
                <a:lnTo>
                  <a:pt x="1984428" y="4392749"/>
                </a:lnTo>
                <a:lnTo>
                  <a:pt x="1857428" y="4464186"/>
                </a:lnTo>
                <a:lnTo>
                  <a:pt x="0" y="3491824"/>
                </a:lnTo>
                <a:close/>
              </a:path>
            </a:pathLst>
          </a:custGeom>
          <a:solidFill>
            <a:srgbClr val="2A8F99"/>
          </a:solidFill>
          <a:ln>
            <a:noFill/>
          </a:ln>
        </p:spPr>
        <p:txBody>
          <a:bodyPr vert="horz" wrap="square" lIns="91440" tIns="45720" rIns="91440" bIns="45720" numCol="1" anchor="t" anchorCtr="0" compatLnSpc="1">
            <a:prstTxWarp prst="textNoShape">
              <a:avLst/>
            </a:prstTxWarp>
            <a:noAutofit/>
          </a:bodyPr>
          <a:lstStyle/>
          <a:p>
            <a:endParaRPr lang="en-US" sz="1400"/>
          </a:p>
        </p:txBody>
      </p:sp>
      <p:sp>
        <p:nvSpPr>
          <p:cNvPr id="50" name="Freeform 22">
            <a:extLst>
              <a:ext uri="{FF2B5EF4-FFF2-40B4-BE49-F238E27FC236}">
                <a16:creationId xmlns:a16="http://schemas.microsoft.com/office/drawing/2014/main" id="{0402151E-4338-4BE0-BEE0-164ADDD8BD57}"/>
              </a:ext>
            </a:extLst>
          </p:cNvPr>
          <p:cNvSpPr/>
          <p:nvPr/>
        </p:nvSpPr>
        <p:spPr>
          <a:xfrm>
            <a:off x="-4673" y="2664232"/>
            <a:ext cx="10696485" cy="4552503"/>
          </a:xfrm>
          <a:custGeom>
            <a:avLst/>
            <a:gdLst>
              <a:gd name="connsiteX0" fmla="*/ 10215615 w 12175385"/>
              <a:gd name="connsiteY0" fmla="*/ 0 h 5132388"/>
              <a:gd name="connsiteX1" fmla="*/ 12175385 w 12175385"/>
              <a:gd name="connsiteY1" fmla="*/ 1133839 h 5132388"/>
              <a:gd name="connsiteX2" fmla="*/ 12175385 w 12175385"/>
              <a:gd name="connsiteY2" fmla="*/ 1914889 h 5132388"/>
              <a:gd name="connsiteX3" fmla="*/ 10215615 w 12175385"/>
              <a:gd name="connsiteY3" fmla="*/ 781050 h 5132388"/>
              <a:gd name="connsiteX4" fmla="*/ 1857428 w 12175385"/>
              <a:gd name="connsiteY4" fmla="*/ 5132388 h 5132388"/>
              <a:gd name="connsiteX5" fmla="*/ 0 w 12175385"/>
              <a:gd name="connsiteY5" fmla="*/ 4157340 h 5132388"/>
              <a:gd name="connsiteX6" fmla="*/ 0 w 12175385"/>
              <a:gd name="connsiteY6" fmla="*/ 3376290 h 5132388"/>
              <a:gd name="connsiteX7" fmla="*/ 1857428 w 12175385"/>
              <a:gd name="connsiteY7" fmla="*/ 4351338 h 51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5385" h="5132388">
                <a:moveTo>
                  <a:pt x="10215615" y="0"/>
                </a:moveTo>
                <a:lnTo>
                  <a:pt x="12175385" y="1133839"/>
                </a:lnTo>
                <a:lnTo>
                  <a:pt x="12175385" y="1914889"/>
                </a:lnTo>
                <a:lnTo>
                  <a:pt x="10215615" y="781050"/>
                </a:lnTo>
                <a:lnTo>
                  <a:pt x="1857428" y="5132388"/>
                </a:lnTo>
                <a:lnTo>
                  <a:pt x="0" y="4157340"/>
                </a:lnTo>
                <a:lnTo>
                  <a:pt x="0" y="3376290"/>
                </a:lnTo>
                <a:lnTo>
                  <a:pt x="1857428" y="4351338"/>
                </a:lnTo>
                <a:close/>
              </a:path>
            </a:pathLst>
          </a:custGeom>
          <a:solidFill>
            <a:srgbClr val="808285"/>
          </a:solidFill>
          <a:ln>
            <a:noFill/>
          </a:ln>
          <a:effectLst>
            <a:outerShdw blurRad="76200" dist="50800" dir="54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1" name="Freeform 46">
            <a:extLst>
              <a:ext uri="{FF2B5EF4-FFF2-40B4-BE49-F238E27FC236}">
                <a16:creationId xmlns:a16="http://schemas.microsoft.com/office/drawing/2014/main" id="{035AB445-FBD3-4ADA-BFE4-2AA6E376E6AA}"/>
              </a:ext>
            </a:extLst>
          </p:cNvPr>
          <p:cNvSpPr/>
          <p:nvPr/>
        </p:nvSpPr>
        <p:spPr>
          <a:xfrm>
            <a:off x="-4672" y="6345211"/>
            <a:ext cx="1658060" cy="1214464"/>
          </a:xfrm>
          <a:custGeom>
            <a:avLst/>
            <a:gdLst>
              <a:gd name="connsiteX0" fmla="*/ 0 w 1863609"/>
              <a:gd name="connsiteY0" fmla="*/ 0 h 1387792"/>
              <a:gd name="connsiteX1" fmla="*/ 1863609 w 1863609"/>
              <a:gd name="connsiteY1" fmla="*/ 990256 h 1387792"/>
              <a:gd name="connsiteX2" fmla="*/ 1113400 w 1863609"/>
              <a:gd name="connsiteY2" fmla="*/ 1387792 h 1387792"/>
              <a:gd name="connsiteX3" fmla="*/ 0 w 1863609"/>
              <a:gd name="connsiteY3" fmla="*/ 1387792 h 1387792"/>
            </a:gdLst>
            <a:ahLst/>
            <a:cxnLst>
              <a:cxn ang="0">
                <a:pos x="connsiteX0" y="connsiteY0"/>
              </a:cxn>
              <a:cxn ang="0">
                <a:pos x="connsiteX1" y="connsiteY1"/>
              </a:cxn>
              <a:cxn ang="0">
                <a:pos x="connsiteX2" y="connsiteY2"/>
              </a:cxn>
              <a:cxn ang="0">
                <a:pos x="connsiteX3" y="connsiteY3"/>
              </a:cxn>
            </a:cxnLst>
            <a:rect l="l" t="t" r="r" b="b"/>
            <a:pathLst>
              <a:path w="1863609" h="1387792">
                <a:moveTo>
                  <a:pt x="0" y="0"/>
                </a:moveTo>
                <a:lnTo>
                  <a:pt x="1863609" y="990256"/>
                </a:lnTo>
                <a:lnTo>
                  <a:pt x="1113400" y="1387792"/>
                </a:lnTo>
                <a:lnTo>
                  <a:pt x="0" y="1387792"/>
                </a:lnTo>
                <a:close/>
              </a:path>
            </a:pathLst>
          </a:custGeom>
          <a:solidFill>
            <a:srgbClr val="006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 name="Rectangle 70">
            <a:extLst>
              <a:ext uri="{FF2B5EF4-FFF2-40B4-BE49-F238E27FC236}">
                <a16:creationId xmlns:a16="http://schemas.microsoft.com/office/drawing/2014/main" id="{9EB25BC0-E868-4BCF-9C75-636F30763EC2}"/>
              </a:ext>
            </a:extLst>
          </p:cNvPr>
          <p:cNvSpPr/>
          <p:nvPr/>
        </p:nvSpPr>
        <p:spPr>
          <a:xfrm>
            <a:off x="-725357" y="4604757"/>
            <a:ext cx="4805138" cy="742960"/>
          </a:xfrm>
          <a:prstGeom prst="rect">
            <a:avLst/>
          </a:prstGeom>
          <a:noFill/>
        </p:spPr>
        <p:txBody>
          <a:bodyPr wrap="square" lIns="91440" tIns="45720" rIns="91440" bIns="45720" anchor="ctr">
            <a:spAutoFit/>
          </a:bodyPr>
          <a:lstStyle/>
          <a:p>
            <a:pPr algn="ctr" rtl="1">
              <a:lnSpc>
                <a:spcPct val="150000"/>
              </a:lnSpc>
            </a:pPr>
            <a:r>
              <a:rPr lang="ar-SA" sz="3200" b="1" cap="none" spc="0" dirty="0">
                <a:ln w="0">
                  <a:noFill/>
                </a:ln>
                <a:solidFill>
                  <a:schemeClr val="bg1"/>
                </a:solidFill>
                <a:latin typeface="AirArabia" panose="020B0303060202020204" pitchFamily="34" charset="0"/>
                <a:ea typeface="Open Sans" panose="020B0606030504020204" pitchFamily="34" charset="0"/>
                <a:cs typeface="AirArabia" panose="020B0303060202020204" pitchFamily="34" charset="0"/>
              </a:rPr>
              <a:t>الفهرس</a:t>
            </a:r>
          </a:p>
        </p:txBody>
      </p:sp>
    </p:spTree>
    <p:extLst>
      <p:ext uri="{BB962C8B-B14F-4D97-AF65-F5344CB8AC3E}">
        <p14:creationId xmlns:p14="http://schemas.microsoft.com/office/powerpoint/2010/main" val="1033683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944410418"/>
              </p:ext>
            </p:extLst>
          </p:nvPr>
        </p:nvGraphicFramePr>
        <p:xfrm>
          <a:off x="378619" y="968097"/>
          <a:ext cx="9934574" cy="6180905"/>
        </p:xfrm>
        <a:graphic>
          <a:graphicData uri="http://schemas.openxmlformats.org/drawingml/2006/table">
            <a:tbl>
              <a:tblPr rtl="1" firstRow="1" bandRow="1">
                <a:tableStyleId>{5940675A-B579-460E-94D1-54222C63F5DA}</a:tableStyleId>
              </a:tblPr>
              <a:tblGrid>
                <a:gridCol w="1513650">
                  <a:extLst>
                    <a:ext uri="{9D8B030D-6E8A-4147-A177-3AD203B41FA5}">
                      <a16:colId xmlns:a16="http://schemas.microsoft.com/office/drawing/2014/main" val="1486447351"/>
                    </a:ext>
                  </a:extLst>
                </a:gridCol>
                <a:gridCol w="7399504">
                  <a:extLst>
                    <a:ext uri="{9D8B030D-6E8A-4147-A177-3AD203B41FA5}">
                      <a16:colId xmlns:a16="http://schemas.microsoft.com/office/drawing/2014/main" val="3442039782"/>
                    </a:ext>
                  </a:extLst>
                </a:gridCol>
                <a:gridCol w="1021420">
                  <a:extLst>
                    <a:ext uri="{9D8B030D-6E8A-4147-A177-3AD203B41FA5}">
                      <a16:colId xmlns:a16="http://schemas.microsoft.com/office/drawing/2014/main" val="2953754649"/>
                    </a:ext>
                  </a:extLst>
                </a:gridCol>
              </a:tblGrid>
              <a:tr h="269861">
                <a:tc gridSpan="3">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600" b="1" kern="1200" dirty="0">
                          <a:solidFill>
                            <a:schemeClr val="tx1"/>
                          </a:solidFill>
                          <a:effectLst/>
                          <a:latin typeface="Sakkal Majalla" panose="02000000000000000000" pitchFamily="2" charset="-78"/>
                          <a:ea typeface="Sultan normal" pitchFamily="2" charset="-78"/>
                          <a:cs typeface="+mj-cs"/>
                        </a:rPr>
                        <a:t>الية ترميز الوثائق</a:t>
                      </a:r>
                    </a:p>
                  </a:txBody>
                  <a:tcPr anchor="ctr"/>
                </a:tc>
                <a:tc hMerge="1">
                  <a:txBody>
                    <a:bodyPr/>
                    <a:lstStyle/>
                    <a:p>
                      <a:pPr algn="r" rtl="1"/>
                      <a:endParaRPr lang="ar-SA" sz="1200" dirty="0">
                        <a:latin typeface="Sakkal Majalla" panose="02000000000000000000" pitchFamily="2" charset="-78"/>
                        <a:cs typeface="Sakkal Majalla" panose="02000000000000000000" pitchFamily="2" charset="-78"/>
                      </a:endParaRPr>
                    </a:p>
                  </a:txBody>
                  <a:tcPr anchor="ctr"/>
                </a:tc>
                <a:tc hMerge="1">
                  <a:txBody>
                    <a:bodyPr/>
                    <a:lstStyle/>
                    <a:p>
                      <a:pPr algn="ctr" rtl="1"/>
                      <a:endParaRPr lang="ar-SA" sz="1100" b="1" dirty="0">
                        <a:solidFill>
                          <a:srgbClr val="00525D"/>
                        </a:solidFill>
                        <a:latin typeface="Sakkal Majalla" panose="02000000000000000000" pitchFamily="2" charset="-78"/>
                        <a:cs typeface="Sakkal Majalla" panose="02000000000000000000" pitchFamily="2" charset="-78"/>
                      </a:endParaRPr>
                    </a:p>
                  </a:txBody>
                  <a:tcPr anchor="ctr"/>
                </a:tc>
                <a:extLst>
                  <a:ext uri="{0D108BD9-81ED-4DB2-BD59-A6C34878D82A}">
                    <a16:rowId xmlns:a16="http://schemas.microsoft.com/office/drawing/2014/main" val="3839682744"/>
                  </a:ext>
                </a:extLst>
              </a:tr>
              <a:tr h="269861">
                <a:tc gridSpan="2">
                  <a:txBody>
                    <a:bodyPr/>
                    <a:lstStyle/>
                    <a:p>
                      <a:pPr marL="0" indent="0" algn="r" rtl="1">
                        <a:buFont typeface="Wingdings" panose="05000000000000000000" pitchFamily="2" charset="2"/>
                        <a:buNone/>
                      </a:pPr>
                      <a:r>
                        <a:rPr lang="ar-SA" sz="1600" b="1" kern="1200" dirty="0">
                          <a:solidFill>
                            <a:schemeClr val="tx1"/>
                          </a:solidFill>
                          <a:effectLst/>
                          <a:latin typeface="Sakkal Majalla" panose="02000000000000000000" pitchFamily="2" charset="-78"/>
                          <a:ea typeface="Sultan normal" pitchFamily="2" charset="-78"/>
                          <a:cs typeface="+mj-cs"/>
                        </a:rPr>
                        <a:t>الهيكل التنظيمي للإدارة المالية</a:t>
                      </a:r>
                    </a:p>
                  </a:txBody>
                  <a:tcPr anchor="ctr"/>
                </a:tc>
                <a:tc hMerge="1">
                  <a:txBody>
                    <a:bodyPr/>
                    <a:lstStyle/>
                    <a:p>
                      <a:pPr algn="r" rtl="1"/>
                      <a:endParaRPr lang="ar-SA" sz="1200" dirty="0">
                        <a:latin typeface="Sakkal Majalla" panose="02000000000000000000" pitchFamily="2" charset="-78"/>
                        <a:cs typeface="Sakkal Majalla" panose="02000000000000000000"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1" dirty="0">
                          <a:solidFill>
                            <a:srgbClr val="006666"/>
                          </a:solidFill>
                          <a:latin typeface="Sakkal Majalla" panose="02000000000000000000" pitchFamily="2" charset="-78"/>
                          <a:cs typeface="+mj-cs"/>
                        </a:rPr>
                        <a:t>FA-S-1</a:t>
                      </a:r>
                      <a:endParaRPr lang="ar-SA" sz="1600" b="1" dirty="0">
                        <a:latin typeface="Sakkal Majalla" panose="02000000000000000000" pitchFamily="2" charset="-78"/>
                        <a:cs typeface="+mj-cs"/>
                      </a:endParaRPr>
                    </a:p>
                  </a:txBody>
                  <a:tcPr anchor="ctr"/>
                </a:tc>
                <a:extLst>
                  <a:ext uri="{0D108BD9-81ED-4DB2-BD59-A6C34878D82A}">
                    <a16:rowId xmlns:a16="http://schemas.microsoft.com/office/drawing/2014/main" val="4006748635"/>
                  </a:ext>
                </a:extLst>
              </a:tr>
              <a:tr h="269861">
                <a:tc gridSpan="2">
                  <a:txBody>
                    <a:bodyPr/>
                    <a:lstStyle/>
                    <a:p>
                      <a:pPr algn="r" rtl="1"/>
                      <a:r>
                        <a:rPr lang="ar-SA" sz="1600" b="1" kern="1200" dirty="0">
                          <a:solidFill>
                            <a:schemeClr val="tx1"/>
                          </a:solidFill>
                          <a:effectLst/>
                          <a:latin typeface="Sakkal Majalla" panose="02000000000000000000" pitchFamily="2" charset="-78"/>
                          <a:ea typeface="Sultan normal" pitchFamily="2" charset="-78"/>
                          <a:cs typeface="+mj-cs"/>
                        </a:rPr>
                        <a:t>سياسات الإدارة المالية</a:t>
                      </a:r>
                    </a:p>
                  </a:txBody>
                  <a:tcPr anchor="ctr"/>
                </a:tc>
                <a:tc hMerge="1">
                  <a:txBody>
                    <a:bodyPr/>
                    <a:lstStyle/>
                    <a:p>
                      <a:pPr algn="r" rtl="1"/>
                      <a:endParaRPr lang="ar-SA" sz="1200" dirty="0">
                        <a:latin typeface="Sakkal Majalla" panose="02000000000000000000" pitchFamily="2" charset="-78"/>
                        <a:cs typeface="Sakkal Majalla" panose="02000000000000000000" pitchFamily="2" charset="-78"/>
                      </a:endParaRPr>
                    </a:p>
                  </a:txBody>
                  <a:tcPr anchor="ctr"/>
                </a:tc>
                <a:tc>
                  <a:txBody>
                    <a:bodyPr/>
                    <a:lstStyle/>
                    <a:p>
                      <a:pPr algn="ctr" rtl="1"/>
                      <a:r>
                        <a:rPr lang="en-US" sz="1600" b="1" dirty="0">
                          <a:solidFill>
                            <a:srgbClr val="006666"/>
                          </a:solidFill>
                          <a:latin typeface="Sakkal Majalla" panose="02000000000000000000" pitchFamily="2" charset="-78"/>
                          <a:cs typeface="+mj-cs"/>
                        </a:rPr>
                        <a:t>FA-P</a:t>
                      </a:r>
                      <a:r>
                        <a:rPr lang="en-US" sz="1600" b="1" baseline="0" dirty="0">
                          <a:solidFill>
                            <a:srgbClr val="006666"/>
                          </a:solidFill>
                          <a:latin typeface="Sakkal Majalla" panose="02000000000000000000" pitchFamily="2" charset="-78"/>
                          <a:cs typeface="+mj-cs"/>
                        </a:rPr>
                        <a:t>-</a:t>
                      </a:r>
                      <a:r>
                        <a:rPr lang="en-US" sz="1600" b="1" dirty="0">
                          <a:solidFill>
                            <a:srgbClr val="006666"/>
                          </a:solidFill>
                          <a:latin typeface="Sakkal Majalla" panose="02000000000000000000" pitchFamily="2" charset="-78"/>
                          <a:cs typeface="+mj-cs"/>
                        </a:rPr>
                        <a:t>1</a:t>
                      </a:r>
                      <a:endParaRPr lang="en-US" sz="1600" b="1" dirty="0">
                        <a:solidFill>
                          <a:srgbClr val="00525D"/>
                        </a:solidFill>
                        <a:latin typeface="Sakkal Majalla" panose="02000000000000000000" pitchFamily="2" charset="-78"/>
                        <a:cs typeface="+mj-cs"/>
                      </a:endParaRPr>
                    </a:p>
                  </a:txBody>
                  <a:tcPr anchor="ctr"/>
                </a:tc>
                <a:extLst>
                  <a:ext uri="{0D108BD9-81ED-4DB2-BD59-A6C34878D82A}">
                    <a16:rowId xmlns:a16="http://schemas.microsoft.com/office/drawing/2014/main" val="4274519071"/>
                  </a:ext>
                </a:extLst>
              </a:tr>
              <a:tr h="3160640">
                <a:tc>
                  <a:txBody>
                    <a:bodyPr/>
                    <a:lstStyle/>
                    <a:p>
                      <a:pPr algn="r" rtl="1"/>
                      <a:r>
                        <a:rPr lang="ar-SA" sz="1600" b="1" dirty="0">
                          <a:solidFill>
                            <a:srgbClr val="00525D"/>
                          </a:solidFill>
                          <a:effectLst/>
                          <a:latin typeface="Sakkal Majalla" panose="02000000000000000000" pitchFamily="2" charset="-78"/>
                          <a:cs typeface="+mj-cs"/>
                        </a:rPr>
                        <a:t>الوصوف الوظيفية</a:t>
                      </a:r>
                    </a:p>
                  </a:txBody>
                  <a:tcPr marL="80189" marR="80189" marT="40094" marB="40094" anchor="ctr"/>
                </a:tc>
                <a:tc>
                  <a:txBody>
                    <a:bodyPr/>
                    <a:lstStyle/>
                    <a:p>
                      <a:pPr algn="r" rtl="1"/>
                      <a:r>
                        <a:rPr lang="ar-SA" sz="1600" b="1" dirty="0">
                          <a:solidFill>
                            <a:srgbClr val="4A452A"/>
                          </a:solidFill>
                          <a:effectLst/>
                          <a:latin typeface="Sakkal Majalla" panose="02000000000000000000" pitchFamily="2" charset="-78"/>
                          <a:ea typeface="Sultan normal" pitchFamily="2" charset="-78"/>
                          <a:cs typeface="+mj-cs"/>
                        </a:rPr>
                        <a:t>الوصف الوظيفي لمدير الإدارة المالية</a:t>
                      </a:r>
                    </a:p>
                    <a:p>
                      <a:pPr algn="r" rtl="1"/>
                      <a:r>
                        <a:rPr lang="ar-SA" sz="1600" b="1" dirty="0">
                          <a:solidFill>
                            <a:srgbClr val="4A452A"/>
                          </a:solidFill>
                          <a:effectLst/>
                          <a:latin typeface="Sakkal Majalla" panose="02000000000000000000" pitchFamily="2" charset="-78"/>
                          <a:ea typeface="Sultan normal" pitchFamily="2" charset="-78"/>
                          <a:cs typeface="+mj-cs"/>
                        </a:rPr>
                        <a:t>الوصف الوظيفي لمساعد مدير الإدارة المالية لشؤون التدقيق</a:t>
                      </a:r>
                    </a:p>
                    <a:p>
                      <a:pPr algn="r" rtl="1"/>
                      <a:r>
                        <a:rPr lang="ar-SA" sz="1600" b="1" dirty="0">
                          <a:solidFill>
                            <a:srgbClr val="4A452A"/>
                          </a:solidFill>
                          <a:effectLst/>
                          <a:latin typeface="Sakkal Majalla" panose="02000000000000000000" pitchFamily="2" charset="-78"/>
                          <a:ea typeface="Sultan normal" pitchFamily="2" charset="-78"/>
                          <a:cs typeface="+mj-cs"/>
                        </a:rPr>
                        <a:t>الوصف الوظيفي لمساعد مدير الإدارة المالية لشؤون الحسابات</a:t>
                      </a:r>
                    </a:p>
                    <a:p>
                      <a:pPr algn="r" rtl="1"/>
                      <a:r>
                        <a:rPr lang="ar-SA" sz="1600" b="1" dirty="0">
                          <a:solidFill>
                            <a:srgbClr val="4A452A"/>
                          </a:solidFill>
                          <a:effectLst/>
                          <a:latin typeface="Sakkal Majalla" panose="02000000000000000000" pitchFamily="2" charset="-78"/>
                          <a:ea typeface="Sultan normal" pitchFamily="2" charset="-78"/>
                          <a:cs typeface="+mj-cs"/>
                        </a:rPr>
                        <a:t>الوصف الوظيفي لمساعدة مدير الإدارة شطر الطالبات</a:t>
                      </a:r>
                    </a:p>
                    <a:p>
                      <a:pPr algn="r" rtl="1"/>
                      <a:r>
                        <a:rPr lang="ar-SA" sz="1600" b="1" dirty="0">
                          <a:solidFill>
                            <a:srgbClr val="4A452A"/>
                          </a:solidFill>
                          <a:effectLst/>
                          <a:latin typeface="Sakkal Majalla" panose="02000000000000000000" pitchFamily="2" charset="-78"/>
                          <a:ea typeface="Sultan normal" pitchFamily="2" charset="-78"/>
                          <a:cs typeface="+mj-cs"/>
                        </a:rPr>
                        <a:t>الوصف الوظيفي لسكرتير مدير الإدارة المالية</a:t>
                      </a:r>
                    </a:p>
                    <a:p>
                      <a:pPr algn="r" rtl="1"/>
                      <a:r>
                        <a:rPr lang="ar-SA" sz="1600" b="1" dirty="0">
                          <a:solidFill>
                            <a:srgbClr val="4A452A"/>
                          </a:solidFill>
                          <a:effectLst/>
                          <a:latin typeface="Sakkal Majalla" panose="02000000000000000000" pitchFamily="2" charset="-78"/>
                          <a:ea typeface="Sultan normal" pitchFamily="2" charset="-78"/>
                          <a:cs typeface="+mj-cs"/>
                        </a:rPr>
                        <a:t>الوصف الوظيفي لرئيس  قسم الاتصالات</a:t>
                      </a:r>
                    </a:p>
                    <a:p>
                      <a:pPr algn="r" rtl="1"/>
                      <a:r>
                        <a:rPr lang="ar-SA" sz="1600" b="1" dirty="0">
                          <a:solidFill>
                            <a:srgbClr val="4A452A"/>
                          </a:solidFill>
                          <a:effectLst/>
                          <a:latin typeface="Sakkal Majalla" panose="02000000000000000000" pitchFamily="2" charset="-78"/>
                          <a:ea typeface="Sultan normal" pitchFamily="2" charset="-78"/>
                          <a:cs typeface="+mj-cs"/>
                        </a:rPr>
                        <a:t>الوصف الوظيفي لموظف قسم الاتصالات</a:t>
                      </a:r>
                    </a:p>
                    <a:p>
                      <a:pPr algn="r" rtl="1"/>
                      <a:r>
                        <a:rPr lang="ar-SA" sz="1600" b="1" dirty="0">
                          <a:solidFill>
                            <a:srgbClr val="4A452A"/>
                          </a:solidFill>
                          <a:effectLst/>
                          <a:latin typeface="Sakkal Majalla" panose="02000000000000000000" pitchFamily="2" charset="-78"/>
                          <a:ea typeface="Sultan normal" pitchFamily="2" charset="-78"/>
                          <a:cs typeface="+mj-cs"/>
                        </a:rPr>
                        <a:t>الوصف الوظيفي لرئيس قسم التدقيق</a:t>
                      </a:r>
                    </a:p>
                    <a:p>
                      <a:pPr algn="r" rtl="1"/>
                      <a:r>
                        <a:rPr lang="ar-SA" sz="1600" b="1" dirty="0">
                          <a:solidFill>
                            <a:srgbClr val="4A452A"/>
                          </a:solidFill>
                          <a:effectLst/>
                          <a:latin typeface="Sakkal Majalla" panose="02000000000000000000" pitchFamily="2" charset="-78"/>
                          <a:ea typeface="Sultan normal" pitchFamily="2" charset="-78"/>
                          <a:cs typeface="+mj-cs"/>
                        </a:rPr>
                        <a:t>الوصف الوظيفي لموظف قسم التدقيق</a:t>
                      </a:r>
                    </a:p>
                    <a:p>
                      <a:pPr algn="r" rtl="1"/>
                      <a:r>
                        <a:rPr lang="ar-SA" sz="1600" b="1" dirty="0">
                          <a:solidFill>
                            <a:srgbClr val="4A452A"/>
                          </a:solidFill>
                          <a:effectLst/>
                          <a:latin typeface="Sakkal Majalla" panose="02000000000000000000" pitchFamily="2" charset="-78"/>
                          <a:ea typeface="Sultan normal" pitchFamily="2" charset="-78"/>
                          <a:cs typeface="+mj-cs"/>
                        </a:rPr>
                        <a:t>الوصف الوظيفي لرئيس قسم المحاسبة</a:t>
                      </a:r>
                    </a:p>
                    <a:p>
                      <a:pPr algn="r" rtl="1"/>
                      <a:r>
                        <a:rPr lang="ar-SA" sz="1600" b="1" dirty="0">
                          <a:solidFill>
                            <a:srgbClr val="4A452A"/>
                          </a:solidFill>
                          <a:effectLst/>
                          <a:latin typeface="Sakkal Majalla" panose="02000000000000000000" pitchFamily="2" charset="-78"/>
                          <a:ea typeface="Sultan normal" pitchFamily="2" charset="-78"/>
                          <a:cs typeface="+mj-cs"/>
                        </a:rPr>
                        <a:t>الوصف الوظيفي لموظف قسم المحاسبة</a:t>
                      </a:r>
                    </a:p>
                    <a:p>
                      <a:pPr algn="r" rtl="1"/>
                      <a:r>
                        <a:rPr lang="ar-SA" sz="1600" b="1" dirty="0">
                          <a:solidFill>
                            <a:srgbClr val="4A452A"/>
                          </a:solidFill>
                          <a:effectLst/>
                          <a:latin typeface="Sakkal Majalla" panose="02000000000000000000" pitchFamily="2" charset="-78"/>
                          <a:ea typeface="Sultan normal" pitchFamily="2" charset="-78"/>
                          <a:cs typeface="+mj-cs"/>
                        </a:rPr>
                        <a:t>الوصف الوظيفي لرئيس قسم الشيكات</a:t>
                      </a:r>
                    </a:p>
                    <a:p>
                      <a:pPr algn="r" rtl="1"/>
                      <a:r>
                        <a:rPr lang="ar-SA" sz="1600" b="1" dirty="0">
                          <a:solidFill>
                            <a:srgbClr val="4A452A"/>
                          </a:solidFill>
                          <a:effectLst/>
                          <a:latin typeface="Sakkal Majalla" panose="02000000000000000000" pitchFamily="2" charset="-78"/>
                          <a:ea typeface="Sultan normal" pitchFamily="2" charset="-78"/>
                          <a:cs typeface="+mj-cs"/>
                        </a:rPr>
                        <a:t>الوصف الوظيفي لموظف قسم الشيكات</a:t>
                      </a:r>
                    </a:p>
                    <a:p>
                      <a:pPr algn="r" rtl="1"/>
                      <a:r>
                        <a:rPr lang="ar-SA" sz="1600" b="1" dirty="0">
                          <a:solidFill>
                            <a:srgbClr val="4A452A"/>
                          </a:solidFill>
                          <a:effectLst/>
                          <a:latin typeface="Sakkal Majalla" panose="02000000000000000000" pitchFamily="2" charset="-78"/>
                          <a:ea typeface="Sultan normal" pitchFamily="2" charset="-78"/>
                          <a:cs typeface="+mj-cs"/>
                        </a:rPr>
                        <a:t>الوصف الوظيفي لرئيس قسم الارشيف</a:t>
                      </a:r>
                    </a:p>
                    <a:p>
                      <a:pPr algn="r" rtl="1"/>
                      <a:r>
                        <a:rPr lang="ar-SA" sz="1600" b="1" dirty="0">
                          <a:solidFill>
                            <a:srgbClr val="4A452A"/>
                          </a:solidFill>
                          <a:effectLst/>
                          <a:latin typeface="Sakkal Majalla" panose="02000000000000000000" pitchFamily="2" charset="-78"/>
                          <a:ea typeface="Sultan normal" pitchFamily="2" charset="-78"/>
                          <a:cs typeface="+mj-cs"/>
                        </a:rPr>
                        <a:t>الوصف الوظيفي لموظف قسم الأرشيف</a:t>
                      </a:r>
                    </a:p>
                  </a:txBody>
                  <a:tcPr anchor="ctr"/>
                </a:tc>
                <a:tc>
                  <a:txBody>
                    <a:bodyPr/>
                    <a:lstStyle/>
                    <a:p>
                      <a:pPr algn="ctr" rtl="1">
                        <a:lnSpc>
                          <a:spcPct val="100000"/>
                        </a:lnSpc>
                        <a:spcAft>
                          <a:spcPts val="100"/>
                        </a:spcAft>
                      </a:pPr>
                      <a:r>
                        <a:rPr lang="en-US" sz="1600" b="1" dirty="0">
                          <a:solidFill>
                            <a:srgbClr val="006666"/>
                          </a:solidFill>
                          <a:latin typeface="Sakkal Majalla" panose="02000000000000000000" pitchFamily="2" charset="-78"/>
                          <a:cs typeface="+mj-cs"/>
                        </a:rPr>
                        <a:t>FA-J-</a:t>
                      </a:r>
                      <a:r>
                        <a:rPr lang="en-US" sz="1600" b="1" baseline="0" dirty="0">
                          <a:solidFill>
                            <a:srgbClr val="006666"/>
                          </a:solidFill>
                          <a:latin typeface="Sakkal Majalla" panose="02000000000000000000" pitchFamily="2" charset="-78"/>
                          <a:cs typeface="+mj-cs"/>
                        </a:rPr>
                        <a:t>1</a:t>
                      </a:r>
                      <a:endParaRPr lang="ar-SA" sz="1600" b="1" baseline="0" dirty="0">
                        <a:solidFill>
                          <a:srgbClr val="FF0000"/>
                        </a:solidFill>
                        <a:latin typeface="Sakkal Majalla" panose="02000000000000000000" pitchFamily="2" charset="-78"/>
                        <a:cs typeface="+mj-cs"/>
                      </a:endParaRPr>
                    </a:p>
                    <a:p>
                      <a:pPr algn="ctr" rtl="1">
                        <a:lnSpc>
                          <a:spcPct val="100000"/>
                        </a:lnSpc>
                        <a:spcAft>
                          <a:spcPts val="100"/>
                        </a:spcAft>
                      </a:pPr>
                      <a:r>
                        <a:rPr lang="en-US" sz="1600" b="1" kern="1200" dirty="0">
                          <a:solidFill>
                            <a:srgbClr val="006666"/>
                          </a:solidFill>
                          <a:latin typeface="Sakkal Majalla" panose="02000000000000000000" pitchFamily="2" charset="-78"/>
                          <a:ea typeface="+mn-ea"/>
                          <a:cs typeface="+mj-cs"/>
                        </a:rPr>
                        <a:t>FA-J-2</a:t>
                      </a:r>
                      <a:endParaRPr lang="ar-SA" sz="1600" b="1" kern="1200" dirty="0">
                        <a:solidFill>
                          <a:srgbClr val="006666"/>
                        </a:solidFill>
                        <a:latin typeface="Sakkal Majalla" panose="02000000000000000000" pitchFamily="2" charset="-78"/>
                        <a:ea typeface="+mn-ea"/>
                        <a:cs typeface="+mj-cs"/>
                      </a:endParaRPr>
                    </a:p>
                    <a:p>
                      <a:pPr algn="ctr" rtl="1">
                        <a:lnSpc>
                          <a:spcPct val="100000"/>
                        </a:lnSpc>
                        <a:spcAft>
                          <a:spcPts val="100"/>
                        </a:spcAft>
                      </a:pPr>
                      <a:r>
                        <a:rPr lang="en-US" sz="1600" b="1" kern="1200" dirty="0">
                          <a:solidFill>
                            <a:srgbClr val="006666"/>
                          </a:solidFill>
                          <a:latin typeface="Sakkal Majalla" panose="02000000000000000000" pitchFamily="2" charset="-78"/>
                          <a:ea typeface="+mn-ea"/>
                          <a:cs typeface="+mj-cs"/>
                        </a:rPr>
                        <a:t>FA-J-3</a:t>
                      </a:r>
                      <a:endParaRPr lang="ar-SA" sz="1600" b="1" kern="1200" dirty="0">
                        <a:solidFill>
                          <a:srgbClr val="006666"/>
                        </a:solidFill>
                        <a:latin typeface="Sakkal Majalla" panose="02000000000000000000" pitchFamily="2" charset="-78"/>
                        <a:ea typeface="+mn-ea"/>
                        <a:cs typeface="+mj-cs"/>
                      </a:endParaRPr>
                    </a:p>
                    <a:p>
                      <a:pPr algn="ctr" rtl="1">
                        <a:lnSpc>
                          <a:spcPct val="100000"/>
                        </a:lnSpc>
                        <a:spcAft>
                          <a:spcPts val="100"/>
                        </a:spcAft>
                      </a:pPr>
                      <a:r>
                        <a:rPr lang="en-US" sz="1600" b="1" kern="1200" dirty="0">
                          <a:solidFill>
                            <a:srgbClr val="006666"/>
                          </a:solidFill>
                          <a:latin typeface="Sakkal Majalla" panose="02000000000000000000" pitchFamily="2" charset="-78"/>
                          <a:ea typeface="+mn-ea"/>
                          <a:cs typeface="+mj-cs"/>
                        </a:rPr>
                        <a:t>FA-J-4</a:t>
                      </a:r>
                      <a:endParaRPr lang="ar-SA" sz="1600" b="1" kern="1200" dirty="0">
                        <a:solidFill>
                          <a:srgbClr val="006666"/>
                        </a:solidFill>
                        <a:latin typeface="Sakkal Majalla" panose="02000000000000000000" pitchFamily="2" charset="-78"/>
                        <a:ea typeface="+mn-ea"/>
                        <a:cs typeface="+mj-cs"/>
                      </a:endParaRPr>
                    </a:p>
                    <a:p>
                      <a:pPr algn="ctr" rtl="1">
                        <a:lnSpc>
                          <a:spcPct val="100000"/>
                        </a:lnSpc>
                        <a:spcAft>
                          <a:spcPts val="100"/>
                        </a:spcAft>
                      </a:pPr>
                      <a:r>
                        <a:rPr lang="en-US" sz="1600" b="1" kern="1200" dirty="0">
                          <a:solidFill>
                            <a:srgbClr val="006666"/>
                          </a:solidFill>
                          <a:latin typeface="Sakkal Majalla" panose="02000000000000000000" pitchFamily="2" charset="-78"/>
                          <a:ea typeface="+mn-ea"/>
                          <a:cs typeface="+mj-cs"/>
                        </a:rPr>
                        <a:t>FA-J-5</a:t>
                      </a:r>
                      <a:endParaRPr lang="ar-SA" sz="1600" b="1" kern="1200" dirty="0">
                        <a:solidFill>
                          <a:srgbClr val="006666"/>
                        </a:solidFill>
                        <a:latin typeface="Sakkal Majalla" panose="02000000000000000000" pitchFamily="2" charset="-78"/>
                        <a:ea typeface="+mn-ea"/>
                        <a:cs typeface="+mj-cs"/>
                      </a:endParaRPr>
                    </a:p>
                    <a:p>
                      <a:pPr algn="ctr" rtl="1">
                        <a:lnSpc>
                          <a:spcPct val="100000"/>
                        </a:lnSpc>
                        <a:spcAft>
                          <a:spcPts val="100"/>
                        </a:spcAft>
                      </a:pPr>
                      <a:r>
                        <a:rPr lang="en-US" sz="1600" b="1" kern="1200" dirty="0">
                          <a:solidFill>
                            <a:srgbClr val="006666"/>
                          </a:solidFill>
                          <a:latin typeface="Sakkal Majalla" panose="02000000000000000000" pitchFamily="2" charset="-78"/>
                          <a:ea typeface="+mn-ea"/>
                          <a:cs typeface="+mj-cs"/>
                        </a:rPr>
                        <a:t>FA-J-6</a:t>
                      </a:r>
                      <a:endParaRPr lang="ar-SA" sz="1600" b="1" kern="1200" dirty="0">
                        <a:solidFill>
                          <a:srgbClr val="006666"/>
                        </a:solidFill>
                        <a:latin typeface="Sakkal Majalla" panose="02000000000000000000" pitchFamily="2" charset="-78"/>
                        <a:ea typeface="+mn-ea"/>
                        <a:cs typeface="+mj-cs"/>
                      </a:endParaRPr>
                    </a:p>
                    <a:p>
                      <a:pPr algn="ctr" rtl="1">
                        <a:lnSpc>
                          <a:spcPct val="100000"/>
                        </a:lnSpc>
                        <a:spcAft>
                          <a:spcPts val="100"/>
                        </a:spcAft>
                      </a:pPr>
                      <a:r>
                        <a:rPr lang="en-US" sz="1600" b="1" kern="1200" dirty="0">
                          <a:solidFill>
                            <a:srgbClr val="006666"/>
                          </a:solidFill>
                          <a:latin typeface="Sakkal Majalla" panose="02000000000000000000" pitchFamily="2" charset="-78"/>
                          <a:ea typeface="+mn-ea"/>
                          <a:cs typeface="+mj-cs"/>
                        </a:rPr>
                        <a:t>FA-J-7</a:t>
                      </a:r>
                      <a:endParaRPr lang="ar-SA" sz="1600" b="1" kern="1200" dirty="0">
                        <a:solidFill>
                          <a:srgbClr val="006666"/>
                        </a:solidFill>
                        <a:latin typeface="Sakkal Majalla" panose="02000000000000000000" pitchFamily="2" charset="-78"/>
                        <a:ea typeface="+mn-ea"/>
                        <a:cs typeface="+mj-cs"/>
                      </a:endParaRPr>
                    </a:p>
                    <a:p>
                      <a:pPr algn="ctr" rtl="1">
                        <a:lnSpc>
                          <a:spcPct val="100000"/>
                        </a:lnSpc>
                        <a:spcAft>
                          <a:spcPts val="100"/>
                        </a:spcAft>
                      </a:pPr>
                      <a:r>
                        <a:rPr lang="en-US" sz="1600" b="1" kern="1200" dirty="0">
                          <a:solidFill>
                            <a:srgbClr val="006666"/>
                          </a:solidFill>
                          <a:latin typeface="Sakkal Majalla" panose="02000000000000000000" pitchFamily="2" charset="-78"/>
                          <a:ea typeface="+mn-ea"/>
                          <a:cs typeface="+mj-cs"/>
                        </a:rPr>
                        <a:t>FA-J-8</a:t>
                      </a:r>
                      <a:endParaRPr lang="ar-SA" sz="1600" b="1" kern="1200" dirty="0">
                        <a:solidFill>
                          <a:srgbClr val="006666"/>
                        </a:solidFill>
                        <a:latin typeface="Sakkal Majalla" panose="02000000000000000000" pitchFamily="2" charset="-78"/>
                        <a:ea typeface="+mn-ea"/>
                        <a:cs typeface="+mj-cs"/>
                      </a:endParaRPr>
                    </a:p>
                    <a:p>
                      <a:pPr algn="ctr" rtl="1">
                        <a:lnSpc>
                          <a:spcPct val="100000"/>
                        </a:lnSpc>
                        <a:spcAft>
                          <a:spcPts val="100"/>
                        </a:spcAft>
                      </a:pPr>
                      <a:r>
                        <a:rPr lang="en-US" sz="1600" b="1" kern="1200" dirty="0">
                          <a:solidFill>
                            <a:srgbClr val="006666"/>
                          </a:solidFill>
                          <a:latin typeface="Sakkal Majalla" panose="02000000000000000000" pitchFamily="2" charset="-78"/>
                          <a:ea typeface="+mn-ea"/>
                          <a:cs typeface="+mj-cs"/>
                        </a:rPr>
                        <a:t>FA-J-9</a:t>
                      </a:r>
                      <a:endParaRPr lang="ar-SA" sz="1600" b="1" kern="1200" dirty="0">
                        <a:solidFill>
                          <a:srgbClr val="006666"/>
                        </a:solidFill>
                        <a:latin typeface="Sakkal Majalla" panose="02000000000000000000" pitchFamily="2" charset="-78"/>
                        <a:ea typeface="+mn-ea"/>
                        <a:cs typeface="+mj-cs"/>
                      </a:endParaRPr>
                    </a:p>
                    <a:p>
                      <a:pPr algn="ctr" rtl="1">
                        <a:lnSpc>
                          <a:spcPct val="100000"/>
                        </a:lnSpc>
                        <a:spcAft>
                          <a:spcPts val="100"/>
                        </a:spcAft>
                      </a:pPr>
                      <a:r>
                        <a:rPr lang="en-US" sz="1600" b="1" kern="1200" dirty="0">
                          <a:solidFill>
                            <a:srgbClr val="006666"/>
                          </a:solidFill>
                          <a:latin typeface="Sakkal Majalla" panose="02000000000000000000" pitchFamily="2" charset="-78"/>
                          <a:ea typeface="+mn-ea"/>
                          <a:cs typeface="+mj-cs"/>
                        </a:rPr>
                        <a:t>FA-J-10</a:t>
                      </a:r>
                      <a:endParaRPr lang="ar-SA" sz="1600" b="1" kern="1200" dirty="0">
                        <a:solidFill>
                          <a:srgbClr val="006666"/>
                        </a:solidFill>
                        <a:latin typeface="Sakkal Majalla" panose="02000000000000000000" pitchFamily="2" charset="-78"/>
                        <a:ea typeface="+mn-ea"/>
                        <a:cs typeface="+mj-cs"/>
                      </a:endParaRPr>
                    </a:p>
                    <a:p>
                      <a:pPr algn="ctr" rtl="1">
                        <a:lnSpc>
                          <a:spcPct val="100000"/>
                        </a:lnSpc>
                        <a:spcAft>
                          <a:spcPts val="100"/>
                        </a:spcAft>
                      </a:pPr>
                      <a:r>
                        <a:rPr lang="en-US" sz="1600" b="1" kern="1200" dirty="0">
                          <a:solidFill>
                            <a:srgbClr val="006666"/>
                          </a:solidFill>
                          <a:latin typeface="Sakkal Majalla" panose="02000000000000000000" pitchFamily="2" charset="-78"/>
                          <a:ea typeface="+mn-ea"/>
                          <a:cs typeface="+mj-cs"/>
                        </a:rPr>
                        <a:t>FA-J-11</a:t>
                      </a:r>
                      <a:endParaRPr lang="ar-SA" sz="1600" b="1" kern="1200" dirty="0">
                        <a:solidFill>
                          <a:srgbClr val="006666"/>
                        </a:solidFill>
                        <a:latin typeface="Sakkal Majalla" panose="02000000000000000000" pitchFamily="2" charset="-78"/>
                        <a:ea typeface="+mn-ea"/>
                        <a:cs typeface="+mj-cs"/>
                      </a:endParaRPr>
                    </a:p>
                    <a:p>
                      <a:pPr algn="ctr" rtl="1">
                        <a:lnSpc>
                          <a:spcPct val="100000"/>
                        </a:lnSpc>
                        <a:spcAft>
                          <a:spcPts val="100"/>
                        </a:spcAft>
                      </a:pPr>
                      <a:r>
                        <a:rPr lang="en-US" sz="1600" b="1" kern="1200" dirty="0">
                          <a:solidFill>
                            <a:srgbClr val="006666"/>
                          </a:solidFill>
                          <a:latin typeface="Sakkal Majalla" panose="02000000000000000000" pitchFamily="2" charset="-78"/>
                          <a:ea typeface="+mn-ea"/>
                          <a:cs typeface="+mj-cs"/>
                        </a:rPr>
                        <a:t>FA-J-12</a:t>
                      </a:r>
                      <a:endParaRPr lang="ar-SA" sz="1600" b="1" kern="1200" dirty="0">
                        <a:solidFill>
                          <a:srgbClr val="006666"/>
                        </a:solidFill>
                        <a:latin typeface="Sakkal Majalla" panose="02000000000000000000" pitchFamily="2" charset="-78"/>
                        <a:ea typeface="+mn-ea"/>
                        <a:cs typeface="+mj-cs"/>
                      </a:endParaRPr>
                    </a:p>
                    <a:p>
                      <a:pPr algn="ctr" rtl="1">
                        <a:lnSpc>
                          <a:spcPct val="100000"/>
                        </a:lnSpc>
                        <a:spcAft>
                          <a:spcPts val="100"/>
                        </a:spcAft>
                      </a:pPr>
                      <a:r>
                        <a:rPr lang="en-US" sz="1600" b="1" kern="1200" dirty="0">
                          <a:solidFill>
                            <a:srgbClr val="006666"/>
                          </a:solidFill>
                          <a:latin typeface="Sakkal Majalla" panose="02000000000000000000" pitchFamily="2" charset="-78"/>
                          <a:ea typeface="+mn-ea"/>
                          <a:cs typeface="+mj-cs"/>
                        </a:rPr>
                        <a:t>FA-J-13</a:t>
                      </a:r>
                      <a:endParaRPr lang="ar-SA" sz="1600" b="1" kern="1200" dirty="0">
                        <a:solidFill>
                          <a:srgbClr val="006666"/>
                        </a:solidFill>
                        <a:latin typeface="Sakkal Majalla" panose="02000000000000000000" pitchFamily="2" charset="-78"/>
                        <a:ea typeface="+mn-ea"/>
                        <a:cs typeface="+mj-cs"/>
                      </a:endParaRPr>
                    </a:p>
                    <a:p>
                      <a:pPr algn="ctr" rtl="1">
                        <a:lnSpc>
                          <a:spcPct val="100000"/>
                        </a:lnSpc>
                        <a:spcAft>
                          <a:spcPts val="100"/>
                        </a:spcAft>
                      </a:pPr>
                      <a:r>
                        <a:rPr lang="en-US" sz="1600" b="1" kern="1200" dirty="0">
                          <a:solidFill>
                            <a:srgbClr val="006666"/>
                          </a:solidFill>
                          <a:latin typeface="Sakkal Majalla" panose="02000000000000000000" pitchFamily="2" charset="-78"/>
                          <a:ea typeface="+mn-ea"/>
                          <a:cs typeface="+mj-cs"/>
                        </a:rPr>
                        <a:t>FA-J-14</a:t>
                      </a:r>
                      <a:endParaRPr lang="ar-SA" sz="1600" b="1" kern="1200" dirty="0">
                        <a:solidFill>
                          <a:srgbClr val="006666"/>
                        </a:solidFill>
                        <a:latin typeface="Sakkal Majalla" panose="02000000000000000000" pitchFamily="2" charset="-78"/>
                        <a:ea typeface="+mn-ea"/>
                        <a:cs typeface="+mj-cs"/>
                      </a:endParaRPr>
                    </a:p>
                    <a:p>
                      <a:pPr algn="ctr" rtl="1">
                        <a:lnSpc>
                          <a:spcPct val="100000"/>
                        </a:lnSpc>
                        <a:spcAft>
                          <a:spcPts val="100"/>
                        </a:spcAft>
                      </a:pPr>
                      <a:r>
                        <a:rPr lang="en-US" sz="1600" b="1" kern="1200" dirty="0">
                          <a:solidFill>
                            <a:srgbClr val="006666"/>
                          </a:solidFill>
                          <a:latin typeface="Sakkal Majalla" panose="02000000000000000000" pitchFamily="2" charset="-78"/>
                          <a:ea typeface="+mn-ea"/>
                          <a:cs typeface="+mj-cs"/>
                        </a:rPr>
                        <a:t>FA-J-15</a:t>
                      </a:r>
                      <a:endParaRPr lang="ar-SA" sz="1600" b="1" kern="1200" dirty="0">
                        <a:solidFill>
                          <a:srgbClr val="006666"/>
                        </a:solidFill>
                        <a:latin typeface="Sakkal Majalla" panose="02000000000000000000" pitchFamily="2" charset="-78"/>
                        <a:ea typeface="+mn-ea"/>
                        <a:cs typeface="+mj-cs"/>
                      </a:endParaRPr>
                    </a:p>
                  </a:txBody>
                  <a:tcPr anchor="ctr"/>
                </a:tc>
                <a:extLst>
                  <a:ext uri="{0D108BD9-81ED-4DB2-BD59-A6C34878D82A}">
                    <a16:rowId xmlns:a16="http://schemas.microsoft.com/office/drawing/2014/main" val="1908069206"/>
                  </a:ext>
                </a:extLst>
              </a:tr>
              <a:tr h="588917">
                <a:tc>
                  <a:txBody>
                    <a:bodyPr/>
                    <a:lstStyle/>
                    <a:p>
                      <a:pPr algn="r" rtl="1"/>
                      <a:r>
                        <a:rPr lang="ar-SA" sz="1600" b="1" dirty="0">
                          <a:solidFill>
                            <a:srgbClr val="00525D"/>
                          </a:solidFill>
                          <a:effectLst/>
                          <a:latin typeface="Sakkal Majalla" panose="02000000000000000000" pitchFamily="2" charset="-78"/>
                          <a:cs typeface="+mj-cs"/>
                        </a:rPr>
                        <a:t>خرائط التدفق</a:t>
                      </a:r>
                    </a:p>
                  </a:txBody>
                  <a:tcPr marL="80189" marR="80189" marT="40094" marB="40094"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500" b="1" kern="1200" baseline="0" dirty="0">
                          <a:solidFill>
                            <a:srgbClr val="4A452A"/>
                          </a:solidFill>
                          <a:effectLst/>
                          <a:latin typeface="Sakkal Majalla" panose="02000000000000000000" pitchFamily="2" charset="-78"/>
                          <a:ea typeface="Sultan normal" pitchFamily="2" charset="-78"/>
                          <a:cs typeface="+mj-cs"/>
                        </a:rPr>
                        <a:t>خريطة تدفق المعاملات + المسوغات</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500" b="1" kern="1200" baseline="0" dirty="0">
                          <a:solidFill>
                            <a:srgbClr val="4A452A"/>
                          </a:solidFill>
                          <a:effectLst/>
                          <a:latin typeface="Sakkal Majalla" panose="02000000000000000000" pitchFamily="2" charset="-78"/>
                          <a:ea typeface="Sultan normal" pitchFamily="2" charset="-78"/>
                          <a:cs typeface="+mn-cs"/>
                        </a:rPr>
                        <a:t>خريطة تدفق معاملات العهد  وضوابط صرفها وسدادها + المسوغات</a:t>
                      </a:r>
                      <a:endParaRPr lang="en-US" sz="1500" b="1" kern="1200" baseline="0" dirty="0">
                        <a:solidFill>
                          <a:srgbClr val="4A452A"/>
                        </a:solidFill>
                        <a:effectLst/>
                        <a:latin typeface="Sakkal Majalla" panose="02000000000000000000" pitchFamily="2" charset="-78"/>
                        <a:ea typeface="Sultan normal" pitchFamily="2" charset="-78"/>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b="1" kern="1200" dirty="0">
                          <a:solidFill>
                            <a:srgbClr val="006666"/>
                          </a:solidFill>
                          <a:latin typeface="Sakkal Majalla" panose="02000000000000000000" pitchFamily="2" charset="-78"/>
                          <a:ea typeface="+mn-ea"/>
                          <a:cs typeface="+mn-cs"/>
                        </a:rPr>
                        <a:t>FA-FC-1</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b="1" kern="1200" dirty="0">
                          <a:solidFill>
                            <a:srgbClr val="006666"/>
                          </a:solidFill>
                          <a:latin typeface="Sakkal Majalla" panose="02000000000000000000" pitchFamily="2" charset="-78"/>
                          <a:ea typeface="+mn-ea"/>
                          <a:cs typeface="+mn-cs"/>
                        </a:rPr>
                        <a:t>FA-FC-2</a:t>
                      </a:r>
                      <a:endParaRPr lang="ar-SA" sz="1600" b="1" kern="1200" dirty="0">
                        <a:solidFill>
                          <a:srgbClr val="00525D"/>
                        </a:solidFill>
                        <a:latin typeface="Sakkal Majalla" panose="02000000000000000000" pitchFamily="2" charset="-78"/>
                        <a:ea typeface="+mn-ea"/>
                        <a:cs typeface="+mn-cs"/>
                      </a:endParaRPr>
                    </a:p>
                  </a:txBody>
                  <a:tcPr anchor="ctr"/>
                </a:tc>
                <a:extLst>
                  <a:ext uri="{0D108BD9-81ED-4DB2-BD59-A6C34878D82A}">
                    <a16:rowId xmlns:a16="http://schemas.microsoft.com/office/drawing/2014/main" val="68850593"/>
                  </a:ext>
                </a:extLst>
              </a:tr>
              <a:tr h="269861">
                <a:tc>
                  <a:txBody>
                    <a:bodyPr/>
                    <a:lstStyle/>
                    <a:p>
                      <a:pPr algn="ctr" rtl="1"/>
                      <a:r>
                        <a:rPr lang="ar-SA" sz="1600" b="1" dirty="0">
                          <a:solidFill>
                            <a:srgbClr val="00525D"/>
                          </a:solidFill>
                          <a:effectLst/>
                          <a:latin typeface="Sakkal Majalla" panose="02000000000000000000" pitchFamily="2" charset="-78"/>
                          <a:cs typeface="+mj-cs"/>
                        </a:rPr>
                        <a:t>النماذج</a:t>
                      </a:r>
                    </a:p>
                  </a:txBody>
                  <a:tcPr marL="80189" marR="80189" marT="40094" marB="40094" anchor="ctr"/>
                </a:tc>
                <a:tc>
                  <a:txBody>
                    <a:bodyPr/>
                    <a:lstStyle/>
                    <a:p>
                      <a:pPr algn="r" rtl="1"/>
                      <a:r>
                        <a:rPr lang="ar-SA" sz="1500" b="1" kern="1200" baseline="0" dirty="0">
                          <a:solidFill>
                            <a:srgbClr val="4A452A"/>
                          </a:solidFill>
                          <a:effectLst/>
                          <a:latin typeface="Sakkal Majalla" panose="02000000000000000000" pitchFamily="2" charset="-78"/>
                          <a:ea typeface="Sultan normal" pitchFamily="2" charset="-78"/>
                          <a:cs typeface="+mj-cs"/>
                        </a:rPr>
                        <a:t>باركود نماذج الإدارة المالية</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b="1" dirty="0">
                          <a:solidFill>
                            <a:srgbClr val="006666"/>
                          </a:solidFill>
                          <a:latin typeface="Sakkal Majalla" panose="02000000000000000000" pitchFamily="2" charset="-78"/>
                          <a:cs typeface="+mj-cs"/>
                        </a:rPr>
                        <a:t>FA-F-1 </a:t>
                      </a:r>
                      <a:endParaRPr lang="ar-SA" sz="1600" b="1" dirty="0">
                        <a:solidFill>
                          <a:srgbClr val="006666"/>
                        </a:solidFill>
                        <a:latin typeface="Sakkal Majalla" panose="02000000000000000000" pitchFamily="2" charset="-78"/>
                        <a:cs typeface="+mj-cs"/>
                      </a:endParaRPr>
                    </a:p>
                  </a:txBody>
                  <a:tcPr anchor="ctr"/>
                </a:tc>
                <a:extLst>
                  <a:ext uri="{0D108BD9-81ED-4DB2-BD59-A6C34878D82A}">
                    <a16:rowId xmlns:a16="http://schemas.microsoft.com/office/drawing/2014/main" val="1630058057"/>
                  </a:ext>
                </a:extLst>
              </a:tr>
              <a:tr h="260804">
                <a:tc gridSpan="3">
                  <a:txBody>
                    <a:bodyPr/>
                    <a:lstStyle/>
                    <a:p>
                      <a:pPr algn="r" rtl="1"/>
                      <a:r>
                        <a:rPr lang="ar-SA" sz="1600" b="1" dirty="0">
                          <a:effectLst/>
                          <a:latin typeface="Sakkal Majalla" panose="02000000000000000000" pitchFamily="2" charset="-78"/>
                          <a:cs typeface="+mj-cs"/>
                        </a:rPr>
                        <a:t>نموذج اطلاع جميع الموظفين على دليل السياسات والإجراءات الخاصة بالعمل في الادارة.</a:t>
                      </a:r>
                    </a:p>
                  </a:txBody>
                  <a:tcPr marL="80189" marR="80189" marT="40094" marB="40094" anchor="ctr"/>
                </a:tc>
                <a:tc hMerge="1">
                  <a:txBody>
                    <a:bodyPr/>
                    <a:lstStyle/>
                    <a:p>
                      <a:pPr algn="r" rtl="1"/>
                      <a:endParaRPr lang="ar-SA" sz="1200" dirty="0">
                        <a:latin typeface="Sakkal Majalla" panose="02000000000000000000" pitchFamily="2" charset="-78"/>
                        <a:cs typeface="Sakkal Majalla" panose="02000000000000000000" pitchFamily="2" charset="-78"/>
                      </a:endParaRPr>
                    </a:p>
                  </a:txBody>
                  <a:tcPr anchor="ctr"/>
                </a:tc>
                <a:tc hMerge="1">
                  <a:txBody>
                    <a:bodyPr/>
                    <a:lstStyle/>
                    <a:p>
                      <a:pPr algn="r" rtl="1"/>
                      <a:endParaRPr lang="ar-SA" sz="1200" dirty="0">
                        <a:latin typeface="Sakkal Majalla" panose="02000000000000000000" pitchFamily="2" charset="-78"/>
                        <a:cs typeface="Sakkal Majalla" panose="02000000000000000000" pitchFamily="2" charset="-78"/>
                      </a:endParaRPr>
                    </a:p>
                  </a:txBody>
                  <a:tcPr anchor="ctr"/>
                </a:tc>
                <a:extLst>
                  <a:ext uri="{0D108BD9-81ED-4DB2-BD59-A6C34878D82A}">
                    <a16:rowId xmlns:a16="http://schemas.microsoft.com/office/drawing/2014/main" val="938658257"/>
                  </a:ext>
                </a:extLst>
              </a:tr>
            </a:tbl>
          </a:graphicData>
        </a:graphic>
      </p:graphicFrame>
      <p:grpSp>
        <p:nvGrpSpPr>
          <p:cNvPr id="5" name="مجموعة 4">
            <a:extLst>
              <a:ext uri="{FF2B5EF4-FFF2-40B4-BE49-F238E27FC236}">
                <a16:creationId xmlns:a16="http://schemas.microsoft.com/office/drawing/2014/main" id="{4BC9B044-35E6-4464-A42A-C8F2C6315481}"/>
              </a:ext>
            </a:extLst>
          </p:cNvPr>
          <p:cNvGrpSpPr/>
          <p:nvPr/>
        </p:nvGrpSpPr>
        <p:grpSpPr>
          <a:xfrm>
            <a:off x="5889319" y="0"/>
            <a:ext cx="4802494" cy="673100"/>
            <a:chOff x="5889319" y="0"/>
            <a:chExt cx="4802494" cy="673100"/>
          </a:xfrm>
        </p:grpSpPr>
        <p:sp>
          <p:nvSpPr>
            <p:cNvPr id="18" name="Rectangle 70">
              <a:extLst>
                <a:ext uri="{FF2B5EF4-FFF2-40B4-BE49-F238E27FC236}">
                  <a16:creationId xmlns:a16="http://schemas.microsoft.com/office/drawing/2014/main" id="{9EB25BC0-E868-4BCF-9C75-636F30763EC2}"/>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الفهرس</a:t>
              </a:r>
            </a:p>
          </p:txBody>
        </p:sp>
        <p:sp>
          <p:nvSpPr>
            <p:cNvPr id="4" name="مستطيل 3">
              <a:extLst>
                <a:ext uri="{FF2B5EF4-FFF2-40B4-BE49-F238E27FC236}">
                  <a16:creationId xmlns:a16="http://schemas.microsoft.com/office/drawing/2014/main" id="{24E958B9-1367-46C8-BF0F-0551DA1B5776}"/>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6137371F-24DD-4E45-AA1D-62DC77DAE9D7}"/>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2488747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جدول 30">
            <a:extLst>
              <a:ext uri="{FF2B5EF4-FFF2-40B4-BE49-F238E27FC236}">
                <a16:creationId xmlns:a16="http://schemas.microsoft.com/office/drawing/2014/main" id="{44D0C8A3-CED7-4FFD-86A8-6904D8DE0E3E}"/>
              </a:ext>
            </a:extLst>
          </p:cNvPr>
          <p:cNvGraphicFramePr>
            <a:graphicFrameLocks noGrp="1"/>
          </p:cNvGraphicFramePr>
          <p:nvPr>
            <p:extLst>
              <p:ext uri="{D42A27DB-BD31-4B8C-83A1-F6EECF244321}">
                <p14:modId xmlns:p14="http://schemas.microsoft.com/office/powerpoint/2010/main" val="3808731548"/>
              </p:ext>
            </p:extLst>
          </p:nvPr>
        </p:nvGraphicFramePr>
        <p:xfrm>
          <a:off x="1198952" y="1463556"/>
          <a:ext cx="8352346" cy="2305665"/>
        </p:xfrm>
        <a:graphic>
          <a:graphicData uri="http://schemas.openxmlformats.org/drawingml/2006/table">
            <a:tbl>
              <a:tblPr rtl="1" firstRow="1" bandRow="1">
                <a:tableStyleId>{5940675A-B579-460E-94D1-54222C63F5DA}</a:tableStyleId>
              </a:tblPr>
              <a:tblGrid>
                <a:gridCol w="8352346">
                  <a:extLst>
                    <a:ext uri="{9D8B030D-6E8A-4147-A177-3AD203B41FA5}">
                      <a16:colId xmlns:a16="http://schemas.microsoft.com/office/drawing/2014/main" val="1688891890"/>
                    </a:ext>
                  </a:extLst>
                </a:gridCol>
              </a:tblGrid>
              <a:tr h="725160">
                <a:tc>
                  <a:txBody>
                    <a:bodyPr/>
                    <a:lstStyle/>
                    <a:p>
                      <a:pPr algn="ctr" rtl="0"/>
                      <a:r>
                        <a:rPr lang="ar-SA" sz="2800" b="1" dirty="0">
                          <a:solidFill>
                            <a:schemeClr val="bg1"/>
                          </a:solidFill>
                          <a:latin typeface="Sakkal Majalla" panose="02000000000000000000" pitchFamily="2" charset="-78"/>
                          <a:cs typeface="Sakkal Majalla" panose="02000000000000000000" pitchFamily="2" charset="-78"/>
                        </a:rPr>
                        <a:t>رمز الوثيقة</a:t>
                      </a:r>
                    </a:p>
                  </a:txBody>
                  <a:tcPr marL="297487" marR="297487" marT="148744" marB="148744" anchor="ctr">
                    <a:solidFill>
                      <a:srgbClr val="227478"/>
                    </a:solidFill>
                  </a:tcPr>
                </a:tc>
                <a:extLst>
                  <a:ext uri="{0D108BD9-81ED-4DB2-BD59-A6C34878D82A}">
                    <a16:rowId xmlns:a16="http://schemas.microsoft.com/office/drawing/2014/main" val="692716547"/>
                  </a:ext>
                </a:extLst>
              </a:tr>
              <a:tr h="1580505">
                <a:tc>
                  <a:txBody>
                    <a:bodyPr/>
                    <a:lstStyle/>
                    <a:p>
                      <a:pPr algn="ctr" rtl="0"/>
                      <a:r>
                        <a:rPr lang="en-US" sz="8400" b="1" dirty="0">
                          <a:solidFill>
                            <a:srgbClr val="006666"/>
                          </a:solidFill>
                          <a:latin typeface="Sakkal Majalla" panose="02000000000000000000" pitchFamily="2" charset="-78"/>
                          <a:cs typeface="Sakkal Majalla" panose="02000000000000000000" pitchFamily="2" charset="-78"/>
                        </a:rPr>
                        <a:t> </a:t>
                      </a:r>
                      <a:r>
                        <a:rPr lang="ar-SA" sz="8400" b="1" dirty="0">
                          <a:solidFill>
                            <a:srgbClr val="006666"/>
                          </a:solidFill>
                          <a:latin typeface="Sakkal Majalla" panose="02000000000000000000" pitchFamily="2" charset="-78"/>
                          <a:cs typeface="Sakkal Majalla" panose="02000000000000000000" pitchFamily="2" charset="-78"/>
                        </a:rPr>
                        <a:t> </a:t>
                      </a:r>
                      <a:r>
                        <a:rPr lang="en-US" sz="8400" b="1" dirty="0">
                          <a:solidFill>
                            <a:srgbClr val="006666"/>
                          </a:solidFill>
                          <a:latin typeface="Sakkal Majalla" panose="02000000000000000000" pitchFamily="2" charset="-78"/>
                          <a:cs typeface="Sakkal Majalla" panose="02000000000000000000" pitchFamily="2" charset="-78"/>
                        </a:rPr>
                        <a:t>FA  -   </a:t>
                      </a:r>
                      <a:r>
                        <a:rPr lang="en-US" sz="8400" b="1" dirty="0">
                          <a:solidFill>
                            <a:srgbClr val="C00000"/>
                          </a:solidFill>
                          <a:latin typeface="Sakkal Majalla" panose="02000000000000000000" pitchFamily="2" charset="-78"/>
                          <a:cs typeface="Sakkal Majalla" panose="02000000000000000000" pitchFamily="2" charset="-78"/>
                        </a:rPr>
                        <a:t>P</a:t>
                      </a:r>
                      <a:r>
                        <a:rPr lang="en-US" sz="8400" b="1" dirty="0">
                          <a:solidFill>
                            <a:srgbClr val="006666"/>
                          </a:solidFill>
                          <a:latin typeface="Sakkal Majalla" panose="02000000000000000000" pitchFamily="2" charset="-78"/>
                          <a:cs typeface="Sakkal Majalla" panose="02000000000000000000" pitchFamily="2" charset="-78"/>
                        </a:rPr>
                        <a:t> </a:t>
                      </a:r>
                      <a:r>
                        <a:rPr lang="en-US" sz="8400" b="1" baseline="0" dirty="0">
                          <a:solidFill>
                            <a:srgbClr val="006666"/>
                          </a:solidFill>
                          <a:latin typeface="Sakkal Majalla" panose="02000000000000000000" pitchFamily="2" charset="-78"/>
                          <a:cs typeface="Sakkal Majalla" panose="02000000000000000000" pitchFamily="2" charset="-78"/>
                        </a:rPr>
                        <a:t> </a:t>
                      </a:r>
                      <a:r>
                        <a:rPr lang="en-US" sz="8400" b="1" dirty="0">
                          <a:solidFill>
                            <a:srgbClr val="006666"/>
                          </a:solidFill>
                          <a:latin typeface="Sakkal Majalla" panose="02000000000000000000" pitchFamily="2" charset="-78"/>
                          <a:cs typeface="Sakkal Majalla" panose="02000000000000000000" pitchFamily="2" charset="-78"/>
                        </a:rPr>
                        <a:t>-  #</a:t>
                      </a:r>
                      <a:endParaRPr lang="ar-SA" sz="8400" b="1" dirty="0">
                        <a:latin typeface="Sakkal Majalla" panose="02000000000000000000" pitchFamily="2" charset="-78"/>
                        <a:cs typeface="Sakkal Majalla" panose="02000000000000000000" pitchFamily="2" charset="-78"/>
                      </a:endParaRPr>
                    </a:p>
                  </a:txBody>
                  <a:tcPr marL="297487" marR="297487" marT="148744" marB="148744" anchor="ctr"/>
                </a:tc>
                <a:extLst>
                  <a:ext uri="{0D108BD9-81ED-4DB2-BD59-A6C34878D82A}">
                    <a16:rowId xmlns:a16="http://schemas.microsoft.com/office/drawing/2014/main" val="4035010165"/>
                  </a:ext>
                </a:extLst>
              </a:tr>
            </a:tbl>
          </a:graphicData>
        </a:graphic>
      </p:graphicFrame>
      <p:sp>
        <p:nvSpPr>
          <p:cNvPr id="6" name="مستطيل: زوايا مستديرة 5">
            <a:extLst>
              <a:ext uri="{FF2B5EF4-FFF2-40B4-BE49-F238E27FC236}">
                <a16:creationId xmlns:a16="http://schemas.microsoft.com/office/drawing/2014/main" id="{DD52C373-742E-4600-9890-755B69915556}"/>
              </a:ext>
            </a:extLst>
          </p:cNvPr>
          <p:cNvSpPr/>
          <p:nvPr/>
        </p:nvSpPr>
        <p:spPr>
          <a:xfrm>
            <a:off x="6694595" y="2458711"/>
            <a:ext cx="1112323" cy="947109"/>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801929">
              <a:defRPr/>
            </a:pPr>
            <a:endParaRPr lang="ar-SA" sz="1579">
              <a:solidFill>
                <a:prstClr val="white"/>
              </a:solidFill>
              <a:latin typeface="Calibri" panose="020F0502020204030204"/>
              <a:cs typeface="Arial" panose="020B0604020202020204" pitchFamily="34" charset="0"/>
            </a:endParaRPr>
          </a:p>
        </p:txBody>
      </p:sp>
      <p:sp>
        <p:nvSpPr>
          <p:cNvPr id="33" name="مستطيل: زوايا مستديرة 32">
            <a:extLst>
              <a:ext uri="{FF2B5EF4-FFF2-40B4-BE49-F238E27FC236}">
                <a16:creationId xmlns:a16="http://schemas.microsoft.com/office/drawing/2014/main" id="{DFE35CAB-57E7-4472-A3D4-001A9F65CB9B}"/>
              </a:ext>
            </a:extLst>
          </p:cNvPr>
          <p:cNvSpPr/>
          <p:nvPr/>
        </p:nvSpPr>
        <p:spPr>
          <a:xfrm>
            <a:off x="5503558" y="2458711"/>
            <a:ext cx="825236" cy="947109"/>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801929">
              <a:defRPr/>
            </a:pPr>
            <a:endParaRPr lang="ar-SA" sz="1579">
              <a:solidFill>
                <a:prstClr val="white"/>
              </a:solidFill>
              <a:latin typeface="Calibri" panose="020F0502020204030204"/>
              <a:cs typeface="Arial" panose="020B0604020202020204" pitchFamily="34" charset="0"/>
            </a:endParaRPr>
          </a:p>
        </p:txBody>
      </p:sp>
      <p:sp>
        <p:nvSpPr>
          <p:cNvPr id="34" name="مستطيل: زوايا مستديرة 33">
            <a:extLst>
              <a:ext uri="{FF2B5EF4-FFF2-40B4-BE49-F238E27FC236}">
                <a16:creationId xmlns:a16="http://schemas.microsoft.com/office/drawing/2014/main" id="{980C3B8A-BC54-48F5-9651-0007E4B08BFE}"/>
              </a:ext>
            </a:extLst>
          </p:cNvPr>
          <p:cNvSpPr/>
          <p:nvPr/>
        </p:nvSpPr>
        <p:spPr>
          <a:xfrm>
            <a:off x="3352457" y="2458711"/>
            <a:ext cx="1356703" cy="947109"/>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801929" rtl="0">
              <a:defRPr/>
            </a:pPr>
            <a:endParaRPr lang="ar-SA" sz="1579" dirty="0">
              <a:solidFill>
                <a:prstClr val="white"/>
              </a:solidFill>
              <a:latin typeface="Calibri" panose="020F0502020204030204"/>
              <a:cs typeface="Arial" panose="020B0604020202020204" pitchFamily="34" charset="0"/>
            </a:endParaRPr>
          </a:p>
        </p:txBody>
      </p:sp>
      <p:grpSp>
        <p:nvGrpSpPr>
          <p:cNvPr id="41" name="مجموعة 40">
            <a:extLst>
              <a:ext uri="{FF2B5EF4-FFF2-40B4-BE49-F238E27FC236}">
                <a16:creationId xmlns:a16="http://schemas.microsoft.com/office/drawing/2014/main" id="{3C7E8085-E73A-4806-BF79-49BB187D18D1}"/>
              </a:ext>
            </a:extLst>
          </p:cNvPr>
          <p:cNvGrpSpPr/>
          <p:nvPr/>
        </p:nvGrpSpPr>
        <p:grpSpPr>
          <a:xfrm>
            <a:off x="2255371" y="2932265"/>
            <a:ext cx="6249007" cy="3158386"/>
            <a:chOff x="2571827" y="2380429"/>
            <a:chExt cx="7125817" cy="4577990"/>
          </a:xfrm>
        </p:grpSpPr>
        <p:grpSp>
          <p:nvGrpSpPr>
            <p:cNvPr id="36" name="مجموعة 35">
              <a:extLst>
                <a:ext uri="{FF2B5EF4-FFF2-40B4-BE49-F238E27FC236}">
                  <a16:creationId xmlns:a16="http://schemas.microsoft.com/office/drawing/2014/main" id="{D0262888-B250-4418-ACC5-981B05DF0977}"/>
                </a:ext>
              </a:extLst>
            </p:cNvPr>
            <p:cNvGrpSpPr/>
            <p:nvPr/>
          </p:nvGrpSpPr>
          <p:grpSpPr>
            <a:xfrm>
              <a:off x="2571827" y="2380429"/>
              <a:ext cx="7125817" cy="1774856"/>
              <a:chOff x="2571827" y="2187686"/>
              <a:chExt cx="7125817" cy="2663887"/>
            </a:xfrm>
          </p:grpSpPr>
          <p:cxnSp>
            <p:nvCxnSpPr>
              <p:cNvPr id="8" name="موصل: على شكل مرفق 7">
                <a:extLst>
                  <a:ext uri="{FF2B5EF4-FFF2-40B4-BE49-F238E27FC236}">
                    <a16:creationId xmlns:a16="http://schemas.microsoft.com/office/drawing/2014/main" id="{6BAFC1A9-60A3-4127-B412-D7B98DAFB31A}"/>
                  </a:ext>
                </a:extLst>
              </p:cNvPr>
              <p:cNvCxnSpPr>
                <a:cxnSpLocks/>
                <a:stCxn id="34" idx="1"/>
              </p:cNvCxnSpPr>
              <p:nvPr/>
            </p:nvCxnSpPr>
            <p:spPr>
              <a:xfrm rot="10800000" flipV="1">
                <a:off x="2571827" y="2187686"/>
                <a:ext cx="1251020" cy="2663887"/>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موصل: على شكل مرفق 39">
                <a:extLst>
                  <a:ext uri="{FF2B5EF4-FFF2-40B4-BE49-F238E27FC236}">
                    <a16:creationId xmlns:a16="http://schemas.microsoft.com/office/drawing/2014/main" id="{C6D5E928-9841-43EB-AF27-E41BE2F93308}"/>
                  </a:ext>
                </a:extLst>
              </p:cNvPr>
              <p:cNvCxnSpPr>
                <a:cxnSpLocks/>
                <a:stCxn id="6" idx="3"/>
              </p:cNvCxnSpPr>
              <p:nvPr/>
            </p:nvCxnSpPr>
            <p:spPr>
              <a:xfrm>
                <a:off x="8902322" y="2187688"/>
                <a:ext cx="795322" cy="2597982"/>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رابط مستقيم 37">
              <a:extLst>
                <a:ext uri="{FF2B5EF4-FFF2-40B4-BE49-F238E27FC236}">
                  <a16:creationId xmlns:a16="http://schemas.microsoft.com/office/drawing/2014/main" id="{87BDDE26-6CE6-4892-A85E-CCD1D1D068D8}"/>
                </a:ext>
              </a:extLst>
            </p:cNvPr>
            <p:cNvCxnSpPr>
              <a:cxnSpLocks/>
            </p:cNvCxnSpPr>
            <p:nvPr/>
          </p:nvCxnSpPr>
          <p:spPr>
            <a:xfrm>
              <a:off x="6692900" y="3066832"/>
              <a:ext cx="0" cy="14264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رابط مستقيم 60">
              <a:extLst>
                <a:ext uri="{FF2B5EF4-FFF2-40B4-BE49-F238E27FC236}">
                  <a16:creationId xmlns:a16="http://schemas.microsoft.com/office/drawing/2014/main" id="{601E7154-0D0D-40FD-87B2-B0637DE53E91}"/>
                </a:ext>
              </a:extLst>
            </p:cNvPr>
            <p:cNvCxnSpPr>
              <a:cxnSpLocks/>
            </p:cNvCxnSpPr>
            <p:nvPr/>
          </p:nvCxnSpPr>
          <p:spPr>
            <a:xfrm>
              <a:off x="6692900" y="5735480"/>
              <a:ext cx="0" cy="12229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9" name="مستطيل 38">
            <a:extLst>
              <a:ext uri="{FF2B5EF4-FFF2-40B4-BE49-F238E27FC236}">
                <a16:creationId xmlns:a16="http://schemas.microsoft.com/office/drawing/2014/main" id="{0828DC24-2080-4342-9D06-5AF771997E2D}"/>
              </a:ext>
            </a:extLst>
          </p:cNvPr>
          <p:cNvSpPr/>
          <p:nvPr/>
        </p:nvSpPr>
        <p:spPr>
          <a:xfrm rot="2700000">
            <a:off x="2159585" y="4071834"/>
            <a:ext cx="191571" cy="191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801929">
              <a:defRPr/>
            </a:pPr>
            <a:endParaRPr lang="ar-SA" sz="1579">
              <a:solidFill>
                <a:prstClr val="white"/>
              </a:solidFill>
              <a:latin typeface="Calibri" panose="020F0502020204030204"/>
              <a:cs typeface="Arial" panose="020B0604020202020204" pitchFamily="34" charset="0"/>
            </a:endParaRPr>
          </a:p>
        </p:txBody>
      </p:sp>
      <p:sp>
        <p:nvSpPr>
          <p:cNvPr id="55" name="مستطيل 54">
            <a:extLst>
              <a:ext uri="{FF2B5EF4-FFF2-40B4-BE49-F238E27FC236}">
                <a16:creationId xmlns:a16="http://schemas.microsoft.com/office/drawing/2014/main" id="{47317F85-1C63-4CD5-ACC6-41D2914CB1D1}"/>
              </a:ext>
            </a:extLst>
          </p:cNvPr>
          <p:cNvSpPr/>
          <p:nvPr/>
        </p:nvSpPr>
        <p:spPr>
          <a:xfrm rot="2700000">
            <a:off x="5773574" y="4435796"/>
            <a:ext cx="191571" cy="191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801929">
              <a:defRPr/>
            </a:pPr>
            <a:endParaRPr lang="ar-SA" sz="1579">
              <a:solidFill>
                <a:prstClr val="white"/>
              </a:solidFill>
              <a:latin typeface="Calibri" panose="020F0502020204030204"/>
              <a:cs typeface="Arial" panose="020B0604020202020204" pitchFamily="34" charset="0"/>
            </a:endParaRPr>
          </a:p>
        </p:txBody>
      </p:sp>
      <p:sp>
        <p:nvSpPr>
          <p:cNvPr id="57" name="مستطيل 56">
            <a:extLst>
              <a:ext uri="{FF2B5EF4-FFF2-40B4-BE49-F238E27FC236}">
                <a16:creationId xmlns:a16="http://schemas.microsoft.com/office/drawing/2014/main" id="{7D6321B7-0F23-401F-92DF-FF4710CD580C}"/>
              </a:ext>
            </a:extLst>
          </p:cNvPr>
          <p:cNvSpPr/>
          <p:nvPr/>
        </p:nvSpPr>
        <p:spPr>
          <a:xfrm rot="2700000">
            <a:off x="8408594" y="4071833"/>
            <a:ext cx="191571" cy="191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801929">
              <a:defRPr/>
            </a:pPr>
            <a:endParaRPr lang="ar-SA" sz="1579">
              <a:solidFill>
                <a:prstClr val="white"/>
              </a:solidFill>
              <a:latin typeface="Calibri" panose="020F0502020204030204"/>
              <a:cs typeface="Arial" panose="020B0604020202020204" pitchFamily="34" charset="0"/>
            </a:endParaRPr>
          </a:p>
        </p:txBody>
      </p:sp>
      <p:sp>
        <p:nvSpPr>
          <p:cNvPr id="58" name="مستطيل 57">
            <a:extLst>
              <a:ext uri="{FF2B5EF4-FFF2-40B4-BE49-F238E27FC236}">
                <a16:creationId xmlns:a16="http://schemas.microsoft.com/office/drawing/2014/main" id="{3A5F80FC-A5D1-46EC-A93E-918F3B85EEE7}"/>
              </a:ext>
            </a:extLst>
          </p:cNvPr>
          <p:cNvSpPr/>
          <p:nvPr/>
        </p:nvSpPr>
        <p:spPr>
          <a:xfrm>
            <a:off x="1728247" y="4230135"/>
            <a:ext cx="1043354" cy="416268"/>
          </a:xfrm>
          <a:prstGeom prst="rect">
            <a:avLst/>
          </a:prstGeom>
        </p:spPr>
        <p:txBody>
          <a:bodyPr wrap="square">
            <a:spAutoFit/>
          </a:bodyPr>
          <a:lstStyle/>
          <a:p>
            <a:pPr algn="ctr" defTabSz="801929">
              <a:defRPr/>
            </a:pPr>
            <a:r>
              <a:rPr lang="ar-SA" sz="2105" b="1" dirty="0">
                <a:solidFill>
                  <a:srgbClr val="746B62"/>
                </a:solidFill>
                <a:latin typeface="Sakkal Majalla" panose="02000000000000000000" pitchFamily="2" charset="-78"/>
                <a:cs typeface="Sakkal Majalla" panose="02000000000000000000" pitchFamily="2" charset="-78"/>
              </a:rPr>
              <a:t>رمز الجهة </a:t>
            </a:r>
          </a:p>
        </p:txBody>
      </p:sp>
      <p:sp>
        <p:nvSpPr>
          <p:cNvPr id="59" name="مستطيل 58">
            <a:extLst>
              <a:ext uri="{FF2B5EF4-FFF2-40B4-BE49-F238E27FC236}">
                <a16:creationId xmlns:a16="http://schemas.microsoft.com/office/drawing/2014/main" id="{C8587BC0-4774-4907-B0AB-F4B29AF20772}"/>
              </a:ext>
            </a:extLst>
          </p:cNvPr>
          <p:cNvSpPr/>
          <p:nvPr/>
        </p:nvSpPr>
        <p:spPr>
          <a:xfrm>
            <a:off x="7331360" y="4331364"/>
            <a:ext cx="2346040" cy="416268"/>
          </a:xfrm>
          <a:prstGeom prst="rect">
            <a:avLst/>
          </a:prstGeom>
        </p:spPr>
        <p:txBody>
          <a:bodyPr wrap="square">
            <a:spAutoFit/>
          </a:bodyPr>
          <a:lstStyle/>
          <a:p>
            <a:pPr algn="ctr" defTabSz="801929">
              <a:defRPr/>
            </a:pPr>
            <a:r>
              <a:rPr lang="ar-SA" sz="2105" b="1" dirty="0">
                <a:solidFill>
                  <a:srgbClr val="746B62"/>
                </a:solidFill>
                <a:latin typeface="Sakkal Majalla" panose="02000000000000000000" pitchFamily="2" charset="-78"/>
                <a:cs typeface="Sakkal Majalla" panose="02000000000000000000" pitchFamily="2" charset="-78"/>
              </a:rPr>
              <a:t>رقم تسلسل الوثيقة</a:t>
            </a:r>
          </a:p>
        </p:txBody>
      </p:sp>
      <p:sp>
        <p:nvSpPr>
          <p:cNvPr id="60" name="مستطيل 59">
            <a:extLst>
              <a:ext uri="{FF2B5EF4-FFF2-40B4-BE49-F238E27FC236}">
                <a16:creationId xmlns:a16="http://schemas.microsoft.com/office/drawing/2014/main" id="{B996DC8B-E295-41DA-AA52-1EF1399B3C5D}"/>
              </a:ext>
            </a:extLst>
          </p:cNvPr>
          <p:cNvSpPr/>
          <p:nvPr/>
        </p:nvSpPr>
        <p:spPr>
          <a:xfrm>
            <a:off x="4897772" y="4740599"/>
            <a:ext cx="1960226" cy="416268"/>
          </a:xfrm>
          <a:prstGeom prst="rect">
            <a:avLst/>
          </a:prstGeom>
        </p:spPr>
        <p:txBody>
          <a:bodyPr wrap="square">
            <a:spAutoFit/>
          </a:bodyPr>
          <a:lstStyle/>
          <a:p>
            <a:pPr algn="ctr" defTabSz="801929">
              <a:defRPr/>
            </a:pPr>
            <a:r>
              <a:rPr lang="ar-SA" sz="2105" b="1" dirty="0">
                <a:solidFill>
                  <a:srgbClr val="746B62"/>
                </a:solidFill>
                <a:latin typeface="Sakkal Majalla" panose="02000000000000000000" pitchFamily="2" charset="-78"/>
                <a:cs typeface="Sakkal Majalla" panose="02000000000000000000" pitchFamily="2" charset="-78"/>
              </a:rPr>
              <a:t>رمز الوثيقة</a:t>
            </a:r>
          </a:p>
        </p:txBody>
      </p:sp>
      <p:graphicFrame>
        <p:nvGraphicFramePr>
          <p:cNvPr id="43" name="جدول 60">
            <a:extLst>
              <a:ext uri="{FF2B5EF4-FFF2-40B4-BE49-F238E27FC236}">
                <a16:creationId xmlns:a16="http://schemas.microsoft.com/office/drawing/2014/main" id="{943B63AE-0187-4699-9E90-FD29E629B374}"/>
              </a:ext>
            </a:extLst>
          </p:cNvPr>
          <p:cNvGraphicFramePr>
            <a:graphicFrameLocks noGrp="1"/>
          </p:cNvGraphicFramePr>
          <p:nvPr>
            <p:extLst>
              <p:ext uri="{D42A27DB-BD31-4B8C-83A1-F6EECF244321}">
                <p14:modId xmlns:p14="http://schemas.microsoft.com/office/powerpoint/2010/main" val="39004854"/>
              </p:ext>
            </p:extLst>
          </p:nvPr>
        </p:nvGraphicFramePr>
        <p:xfrm>
          <a:off x="2307666" y="5495219"/>
          <a:ext cx="7243635" cy="1090016"/>
        </p:xfrm>
        <a:graphic>
          <a:graphicData uri="http://schemas.openxmlformats.org/drawingml/2006/table">
            <a:tbl>
              <a:tblPr rtl="1" firstRow="1" bandRow="1">
                <a:tableStyleId>{5940675A-B579-460E-94D1-54222C63F5DA}</a:tableStyleId>
              </a:tblPr>
              <a:tblGrid>
                <a:gridCol w="1448727">
                  <a:extLst>
                    <a:ext uri="{9D8B030D-6E8A-4147-A177-3AD203B41FA5}">
                      <a16:colId xmlns:a16="http://schemas.microsoft.com/office/drawing/2014/main" val="1073119960"/>
                    </a:ext>
                  </a:extLst>
                </a:gridCol>
                <a:gridCol w="1448727">
                  <a:extLst>
                    <a:ext uri="{9D8B030D-6E8A-4147-A177-3AD203B41FA5}">
                      <a16:colId xmlns:a16="http://schemas.microsoft.com/office/drawing/2014/main" val="6044985"/>
                    </a:ext>
                  </a:extLst>
                </a:gridCol>
                <a:gridCol w="1448727">
                  <a:extLst>
                    <a:ext uri="{9D8B030D-6E8A-4147-A177-3AD203B41FA5}">
                      <a16:colId xmlns:a16="http://schemas.microsoft.com/office/drawing/2014/main" val="2667512411"/>
                    </a:ext>
                  </a:extLst>
                </a:gridCol>
                <a:gridCol w="1448727">
                  <a:extLst>
                    <a:ext uri="{9D8B030D-6E8A-4147-A177-3AD203B41FA5}">
                      <a16:colId xmlns:a16="http://schemas.microsoft.com/office/drawing/2014/main" val="3065330797"/>
                    </a:ext>
                  </a:extLst>
                </a:gridCol>
                <a:gridCol w="1448727">
                  <a:extLst>
                    <a:ext uri="{9D8B030D-6E8A-4147-A177-3AD203B41FA5}">
                      <a16:colId xmlns:a16="http://schemas.microsoft.com/office/drawing/2014/main" val="3906486953"/>
                    </a:ext>
                  </a:extLst>
                </a:gridCol>
              </a:tblGrid>
              <a:tr h="454402">
                <a:tc>
                  <a:txBody>
                    <a:bodyPr/>
                    <a:lstStyle/>
                    <a:p>
                      <a:pPr algn="ctr" rtl="0"/>
                      <a:r>
                        <a:rPr lang="en-US" sz="2500" b="1" dirty="0">
                          <a:solidFill>
                            <a:srgbClr val="C00000"/>
                          </a:solidFill>
                        </a:rPr>
                        <a:t>FC</a:t>
                      </a:r>
                      <a:endParaRPr lang="ar-SA" sz="2500" b="1" dirty="0">
                        <a:solidFill>
                          <a:srgbClr val="C00000"/>
                        </a:solidFill>
                      </a:endParaRPr>
                    </a:p>
                  </a:txBody>
                  <a:tcPr marL="80189" marR="80189" marT="40094" marB="40094" anchor="ctr">
                    <a:solidFill>
                      <a:schemeClr val="bg1"/>
                    </a:solidFill>
                  </a:tcPr>
                </a:tc>
                <a:tc>
                  <a:txBody>
                    <a:bodyPr/>
                    <a:lstStyle/>
                    <a:p>
                      <a:pPr algn="ctr" rtl="0"/>
                      <a:r>
                        <a:rPr lang="en-US" sz="2500" b="1" dirty="0">
                          <a:solidFill>
                            <a:srgbClr val="C00000"/>
                          </a:solidFill>
                        </a:rPr>
                        <a:t>F</a:t>
                      </a:r>
                      <a:endParaRPr lang="ar-SA" sz="2500" b="1" dirty="0">
                        <a:solidFill>
                          <a:srgbClr val="C00000"/>
                        </a:solidFill>
                      </a:endParaRPr>
                    </a:p>
                  </a:txBody>
                  <a:tcPr marL="80189" marR="80189" marT="40094" marB="40094" anchor="ctr">
                    <a:solidFill>
                      <a:schemeClr val="bg1"/>
                    </a:solidFill>
                  </a:tcPr>
                </a:tc>
                <a:tc>
                  <a:txBody>
                    <a:bodyPr/>
                    <a:lstStyle/>
                    <a:p>
                      <a:pPr algn="ctr" rtl="0"/>
                      <a:r>
                        <a:rPr lang="en-US" sz="2500" b="1" dirty="0">
                          <a:solidFill>
                            <a:srgbClr val="C00000"/>
                          </a:solidFill>
                        </a:rPr>
                        <a:t>S</a:t>
                      </a:r>
                      <a:endParaRPr lang="ar-SA" sz="2500" b="1" dirty="0">
                        <a:solidFill>
                          <a:srgbClr val="C00000"/>
                        </a:solidFill>
                      </a:endParaRPr>
                    </a:p>
                  </a:txBody>
                  <a:tcPr marL="80189" marR="80189" marT="40094" marB="40094" anchor="ctr">
                    <a:solidFill>
                      <a:schemeClr val="bg1"/>
                    </a:solidFill>
                  </a:tcPr>
                </a:tc>
                <a:tc>
                  <a:txBody>
                    <a:bodyPr/>
                    <a:lstStyle/>
                    <a:p>
                      <a:pPr algn="ctr" rtl="0"/>
                      <a:r>
                        <a:rPr lang="en-US" sz="2500" b="1" dirty="0">
                          <a:solidFill>
                            <a:srgbClr val="C00000"/>
                          </a:solidFill>
                        </a:rPr>
                        <a:t>J</a:t>
                      </a:r>
                      <a:endParaRPr lang="ar-SA" sz="2500" b="1" dirty="0">
                        <a:solidFill>
                          <a:srgbClr val="C00000"/>
                        </a:solidFill>
                      </a:endParaRPr>
                    </a:p>
                  </a:txBody>
                  <a:tcPr marL="80189" marR="80189" marT="40094" marB="40094" anchor="ctr">
                    <a:solidFill>
                      <a:schemeClr val="bg1"/>
                    </a:solidFill>
                  </a:tcPr>
                </a:tc>
                <a:tc>
                  <a:txBody>
                    <a:bodyPr/>
                    <a:lstStyle/>
                    <a:p>
                      <a:pPr algn="ctr" rtl="0"/>
                      <a:r>
                        <a:rPr lang="en-US" sz="2500" b="1" dirty="0">
                          <a:solidFill>
                            <a:srgbClr val="C00000"/>
                          </a:solidFill>
                        </a:rPr>
                        <a:t>P</a:t>
                      </a:r>
                      <a:endParaRPr lang="ar-SA" sz="2500" b="1" dirty="0">
                        <a:solidFill>
                          <a:srgbClr val="C00000"/>
                        </a:solidFill>
                      </a:endParaRPr>
                    </a:p>
                  </a:txBody>
                  <a:tcPr marL="80189" marR="80189" marT="40094" marB="40094" anchor="ctr">
                    <a:solidFill>
                      <a:schemeClr val="bg1"/>
                    </a:solidFill>
                  </a:tcPr>
                </a:tc>
                <a:extLst>
                  <a:ext uri="{0D108BD9-81ED-4DB2-BD59-A6C34878D82A}">
                    <a16:rowId xmlns:a16="http://schemas.microsoft.com/office/drawing/2014/main" val="1732495200"/>
                  </a:ext>
                </a:extLst>
              </a:tr>
              <a:tr h="61477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mn-lt"/>
                          <a:ea typeface="+mn-ea"/>
                          <a:cs typeface="+mn-cs"/>
                        </a:rPr>
                        <a:t>F</a:t>
                      </a:r>
                      <a:r>
                        <a:rPr kumimoji="0" lang="en-US" sz="1800" b="1" i="0" u="none" strike="noStrike" kern="1200" cap="none" spc="0" normalizeH="0" baseline="0" noProof="0" dirty="0">
                          <a:ln>
                            <a:noFill/>
                          </a:ln>
                          <a:solidFill>
                            <a:prstClr val="black"/>
                          </a:solidFill>
                          <a:effectLst/>
                          <a:uLnTx/>
                          <a:uFillTx/>
                          <a:latin typeface="+mn-lt"/>
                          <a:ea typeface="+mn-ea"/>
                          <a:cs typeface="+mn-cs"/>
                        </a:rPr>
                        <a:t>low </a:t>
                      </a:r>
                      <a:r>
                        <a:rPr kumimoji="0" lang="en-US" sz="1800" b="1" i="0" u="none" strike="noStrike" kern="1200" cap="none" spc="0" normalizeH="0" baseline="0" noProof="0" dirty="0">
                          <a:ln>
                            <a:noFill/>
                          </a:ln>
                          <a:solidFill>
                            <a:srgbClr val="FF0000"/>
                          </a:solidFill>
                          <a:effectLst/>
                          <a:uLnTx/>
                          <a:uFillTx/>
                          <a:latin typeface="+mn-lt"/>
                          <a:ea typeface="+mn-ea"/>
                          <a:cs typeface="+mn-cs"/>
                        </a:rPr>
                        <a:t>c</a:t>
                      </a:r>
                      <a:r>
                        <a:rPr kumimoji="0" lang="en-US" sz="1800" b="1" i="0" u="none" strike="noStrike" kern="1200" cap="none" spc="0" normalizeH="0" baseline="0" noProof="0" dirty="0">
                          <a:ln>
                            <a:noFill/>
                          </a:ln>
                          <a:solidFill>
                            <a:prstClr val="black"/>
                          </a:solidFill>
                          <a:effectLst/>
                          <a:uLnTx/>
                          <a:uFillTx/>
                          <a:latin typeface="+mn-lt"/>
                          <a:ea typeface="+mn-ea"/>
                          <a:cs typeface="+mn-cs"/>
                        </a:rPr>
                        <a:t>hart</a:t>
                      </a:r>
                    </a:p>
                    <a:p>
                      <a:pPr marL="0" marR="0" lvl="1" indent="0" algn="ct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black">
                              <a:hueOff val="0"/>
                              <a:satOff val="0"/>
                              <a:lumOff val="0"/>
                              <a:alphaOff val="0"/>
                            </a:prstClr>
                          </a:solidFill>
                          <a:effectLst/>
                          <a:uLnTx/>
                          <a:uFillTx/>
                          <a:latin typeface="Sakkal Majalla" panose="02000000000000000000" pitchFamily="2" charset="-78"/>
                          <a:ea typeface="+mn-ea"/>
                          <a:cs typeface="Sakkal Majalla" panose="02000000000000000000" pitchFamily="2" charset="-78"/>
                        </a:rPr>
                        <a:t>خريطة تدفق</a:t>
                      </a:r>
                    </a:p>
                  </a:txBody>
                  <a:tcPr marL="80189" marR="80189" marT="40094" marB="40094"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mn-lt"/>
                          <a:ea typeface="+mn-ea"/>
                          <a:cs typeface="+mn-cs"/>
                        </a:rPr>
                        <a:t>F</a:t>
                      </a:r>
                      <a:r>
                        <a:rPr kumimoji="0" lang="en-US" sz="1800" b="1"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orms</a:t>
                      </a:r>
                    </a:p>
                    <a:p>
                      <a:pPr marL="0" marR="0" lvl="1" indent="0" algn="ct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black">
                              <a:hueOff val="0"/>
                              <a:satOff val="0"/>
                              <a:lumOff val="0"/>
                              <a:alphaOff val="0"/>
                            </a:prstClr>
                          </a:solidFill>
                          <a:effectLst/>
                          <a:uLnTx/>
                          <a:uFillTx/>
                          <a:latin typeface="Sakkal Majalla" panose="02000000000000000000" pitchFamily="2" charset="-78"/>
                          <a:ea typeface="+mn-ea"/>
                          <a:cs typeface="Sakkal Majalla" panose="02000000000000000000" pitchFamily="2" charset="-78"/>
                        </a:rPr>
                        <a:t>   نماذج</a:t>
                      </a:r>
                    </a:p>
                  </a:txBody>
                  <a:tcPr marL="80189" marR="80189" marT="40094" marB="40094" anchor="ctr">
                    <a:solidFill>
                      <a:schemeClr val="bg1"/>
                    </a:solidFill>
                  </a:tcPr>
                </a:tc>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mn-lt"/>
                          <a:ea typeface="+mn-ea"/>
                          <a:cs typeface="+mn-cs"/>
                        </a:rPr>
                        <a:t>S</a:t>
                      </a:r>
                      <a:r>
                        <a:rPr kumimoji="0" lang="en-US" sz="1800" b="1" i="0" u="none" strike="noStrike" kern="1200" cap="none" spc="0" normalizeH="0" baseline="0" noProof="0" dirty="0">
                          <a:ln>
                            <a:noFill/>
                          </a:ln>
                          <a:solidFill>
                            <a:prstClr val="black"/>
                          </a:solidFill>
                          <a:effectLst/>
                          <a:uLnTx/>
                          <a:uFillTx/>
                          <a:latin typeface="+mn-lt"/>
                          <a:ea typeface="+mn-ea"/>
                          <a:cs typeface="+mn-cs"/>
                        </a:rPr>
                        <a:t>tructure</a:t>
                      </a:r>
                    </a:p>
                    <a:p>
                      <a:pPr marL="0" marR="0" lvl="1" indent="0" algn="ct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black">
                              <a:hueOff val="0"/>
                              <a:satOff val="0"/>
                              <a:lumOff val="0"/>
                              <a:alphaOff val="0"/>
                            </a:prstClr>
                          </a:solidFill>
                          <a:effectLst/>
                          <a:uLnTx/>
                          <a:uFillTx/>
                          <a:latin typeface="Sakkal Majalla" panose="02000000000000000000" pitchFamily="2" charset="-78"/>
                          <a:ea typeface="+mn-ea"/>
                          <a:cs typeface="Sakkal Majalla" panose="02000000000000000000" pitchFamily="2" charset="-78"/>
                        </a:rPr>
                        <a:t>هيكل تنظيمي</a:t>
                      </a:r>
                    </a:p>
                  </a:txBody>
                  <a:tcPr marL="80189" marR="80189" marT="40094" marB="40094" anchor="ctr">
                    <a:solidFill>
                      <a:schemeClr val="bg1"/>
                    </a:solidFill>
                  </a:tcPr>
                </a:tc>
                <a:tc>
                  <a:txBody>
                    <a:bodyPr/>
                    <a:lstStyle/>
                    <a:p>
                      <a:pPr marL="0" marR="0" lvl="1" indent="0" algn="ctr" defTabSz="914400" rtl="1" eaLnBrk="1" fontAlgn="auto" latinLnBrk="0" hangingPunct="1">
                        <a:lnSpc>
                          <a:spcPct val="90000"/>
                        </a:lnSpc>
                        <a:spcBef>
                          <a:spcPct val="0"/>
                        </a:spcBef>
                        <a:spcAft>
                          <a:spcPct val="1500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mn-lt"/>
                          <a:ea typeface="+mn-ea"/>
                          <a:cs typeface="+mn-cs"/>
                        </a:rPr>
                        <a:t>J</a:t>
                      </a:r>
                      <a:r>
                        <a:rPr kumimoji="0" lang="en-US" sz="1800" b="1" i="0" u="none" strike="noStrike" kern="1200" cap="none" spc="0" normalizeH="0" baseline="0" noProof="0" dirty="0">
                          <a:ln>
                            <a:noFill/>
                          </a:ln>
                          <a:solidFill>
                            <a:prstClr val="black"/>
                          </a:solidFill>
                          <a:effectLst/>
                          <a:uLnTx/>
                          <a:uFillTx/>
                          <a:latin typeface="+mn-lt"/>
                          <a:ea typeface="+mn-ea"/>
                          <a:cs typeface="+mn-cs"/>
                        </a:rPr>
                        <a:t>ob</a:t>
                      </a:r>
                      <a:endParaRPr kumimoji="0" lang="ar-SA" sz="1800" b="1" i="0" u="none" strike="noStrike" kern="1200" cap="none" spc="0" normalizeH="0" baseline="0" noProof="0" dirty="0">
                        <a:ln>
                          <a:noFill/>
                        </a:ln>
                        <a:solidFill>
                          <a:prstClr val="black"/>
                        </a:solidFill>
                        <a:effectLst/>
                        <a:uLnTx/>
                        <a:uFillTx/>
                        <a:latin typeface="+mn-lt"/>
                        <a:ea typeface="+mn-ea"/>
                        <a:cs typeface="+mn-cs"/>
                      </a:endParaRPr>
                    </a:p>
                    <a:p>
                      <a:pPr marL="0" marR="0" lvl="1" indent="0" algn="ctr" defTabSz="914400" rtl="1" eaLnBrk="1" fontAlgn="auto" latinLnBrk="0" hangingPunct="1">
                        <a:lnSpc>
                          <a:spcPct val="90000"/>
                        </a:lnSpc>
                        <a:spcBef>
                          <a:spcPct val="0"/>
                        </a:spcBef>
                        <a:spcAft>
                          <a:spcPct val="15000"/>
                        </a:spcAft>
                        <a:buClrTx/>
                        <a:buSzTx/>
                        <a:buFontTx/>
                        <a:buNone/>
                        <a:tabLst/>
                        <a:defRPr/>
                      </a:pPr>
                      <a:r>
                        <a:rPr kumimoji="0" lang="ar-SA" sz="1800" b="1" i="0" u="none" strike="noStrike" kern="1200" cap="none" spc="0" normalizeH="0" baseline="0" noProof="0" dirty="0">
                          <a:ln>
                            <a:noFill/>
                          </a:ln>
                          <a:solidFill>
                            <a:prstClr val="black">
                              <a:hueOff val="0"/>
                              <a:satOff val="0"/>
                              <a:lumOff val="0"/>
                              <a:alphaOff val="0"/>
                            </a:prstClr>
                          </a:solidFill>
                          <a:effectLst/>
                          <a:uLnTx/>
                          <a:uFillTx/>
                          <a:latin typeface="Sakkal Majalla" panose="02000000000000000000" pitchFamily="2" charset="-78"/>
                          <a:ea typeface="+mn-ea"/>
                          <a:cs typeface="Sakkal Majalla" panose="02000000000000000000" pitchFamily="2" charset="-78"/>
                        </a:rPr>
                        <a:t>وظيفة</a:t>
                      </a:r>
                    </a:p>
                  </a:txBody>
                  <a:tcPr marL="80189" marR="80189" marT="40094" marB="40094" anchor="ctr">
                    <a:solidFill>
                      <a:schemeClr val="bg1"/>
                    </a:solidFill>
                  </a:tcPr>
                </a:tc>
                <a:tc>
                  <a:txBody>
                    <a:bodyPr/>
                    <a:lstStyle/>
                    <a:p>
                      <a:pPr marL="0" marR="0" lvl="1" indent="0" algn="ctr" defTabSz="914400" rtl="1" eaLnBrk="1" fontAlgn="auto" latinLnBrk="0" hangingPunct="1">
                        <a:lnSpc>
                          <a:spcPct val="90000"/>
                        </a:lnSpc>
                        <a:spcBef>
                          <a:spcPct val="0"/>
                        </a:spcBef>
                        <a:spcAft>
                          <a:spcPct val="1500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mn-lt"/>
                          <a:ea typeface="+mn-ea"/>
                          <a:cs typeface="+mn-cs"/>
                        </a:rPr>
                        <a:t>P</a:t>
                      </a:r>
                      <a:r>
                        <a:rPr kumimoji="0" lang="en-US" sz="1800" b="1" i="0" u="none" strike="noStrike" kern="1200" cap="none" spc="0" normalizeH="0" baseline="0" noProof="0" dirty="0">
                          <a:ln>
                            <a:noFill/>
                          </a:ln>
                          <a:solidFill>
                            <a:prstClr val="black"/>
                          </a:solidFill>
                          <a:effectLst/>
                          <a:uLnTx/>
                          <a:uFillTx/>
                          <a:latin typeface="+mn-lt"/>
                          <a:ea typeface="+mn-ea"/>
                          <a:cs typeface="+mn-cs"/>
                        </a:rPr>
                        <a:t>olicies</a:t>
                      </a:r>
                    </a:p>
                    <a:p>
                      <a:pPr marL="0" marR="0" lvl="1" indent="0" algn="ctr" defTabSz="914400" rtl="1" eaLnBrk="1" fontAlgn="auto" latinLnBrk="0" hangingPunct="1">
                        <a:lnSpc>
                          <a:spcPct val="90000"/>
                        </a:lnSpc>
                        <a:spcBef>
                          <a:spcPct val="0"/>
                        </a:spcBef>
                        <a:spcAft>
                          <a:spcPct val="15000"/>
                        </a:spcAft>
                        <a:buClrTx/>
                        <a:buSzTx/>
                        <a:buFontTx/>
                        <a:buNone/>
                        <a:tabLst/>
                        <a:defRPr/>
                      </a:pPr>
                      <a:r>
                        <a:rPr kumimoji="0" lang="ar-SA" sz="1800" b="1" i="0" u="none" strike="noStrike" kern="1200" cap="none" spc="0" normalizeH="0" baseline="0" noProof="0" dirty="0">
                          <a:ln>
                            <a:noFill/>
                          </a:ln>
                          <a:solidFill>
                            <a:prstClr val="black">
                              <a:hueOff val="0"/>
                              <a:satOff val="0"/>
                              <a:lumOff val="0"/>
                              <a:alphaOff val="0"/>
                            </a:prstClr>
                          </a:solidFill>
                          <a:effectLst/>
                          <a:uLnTx/>
                          <a:uFillTx/>
                          <a:latin typeface="Sakkal Majalla" panose="02000000000000000000" pitchFamily="2" charset="-78"/>
                          <a:ea typeface="+mn-ea"/>
                          <a:cs typeface="Sakkal Majalla" panose="02000000000000000000" pitchFamily="2" charset="-78"/>
                        </a:rPr>
                        <a:t>السياسات</a:t>
                      </a:r>
                    </a:p>
                  </a:txBody>
                  <a:tcPr marL="80189" marR="80189" marT="40094" marB="40094" anchor="ctr">
                    <a:solidFill>
                      <a:schemeClr val="bg1"/>
                    </a:solidFill>
                  </a:tcPr>
                </a:tc>
                <a:extLst>
                  <a:ext uri="{0D108BD9-81ED-4DB2-BD59-A6C34878D82A}">
                    <a16:rowId xmlns:a16="http://schemas.microsoft.com/office/drawing/2014/main" val="3723839572"/>
                  </a:ext>
                </a:extLst>
              </a:tr>
            </a:tbl>
          </a:graphicData>
        </a:graphic>
      </p:graphicFrame>
      <p:sp>
        <p:nvSpPr>
          <p:cNvPr id="62" name="مستطيل 61">
            <a:extLst>
              <a:ext uri="{FF2B5EF4-FFF2-40B4-BE49-F238E27FC236}">
                <a16:creationId xmlns:a16="http://schemas.microsoft.com/office/drawing/2014/main" id="{C997444D-C7B5-4509-8C8F-61E88AB2FC2A}"/>
              </a:ext>
            </a:extLst>
          </p:cNvPr>
          <p:cNvSpPr/>
          <p:nvPr/>
        </p:nvSpPr>
        <p:spPr>
          <a:xfrm rot="2700000">
            <a:off x="5830699" y="5160058"/>
            <a:ext cx="81836" cy="818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801929">
              <a:defRPr/>
            </a:pPr>
            <a:endParaRPr lang="ar-SA" sz="1579">
              <a:solidFill>
                <a:prstClr val="white"/>
              </a:solidFill>
              <a:latin typeface="Calibri" panose="020F0502020204030204"/>
              <a:cs typeface="Arial" panose="020B0604020202020204" pitchFamily="34" charset="0"/>
            </a:endParaRPr>
          </a:p>
        </p:txBody>
      </p:sp>
      <p:sp>
        <p:nvSpPr>
          <p:cNvPr id="23" name="مستطيل 22"/>
          <p:cNvSpPr/>
          <p:nvPr/>
        </p:nvSpPr>
        <p:spPr>
          <a:xfrm>
            <a:off x="1744019" y="4570448"/>
            <a:ext cx="1011816" cy="362279"/>
          </a:xfrm>
          <a:prstGeom prst="rect">
            <a:avLst/>
          </a:prstGeom>
        </p:spPr>
        <p:txBody>
          <a:bodyPr wrap="none">
            <a:spAutoFit/>
          </a:bodyPr>
          <a:lstStyle/>
          <a:p>
            <a:pPr lvl="0" algn="ctr"/>
            <a:r>
              <a:rPr lang="ar-SA" sz="1754" b="1" dirty="0">
                <a:solidFill>
                  <a:srgbClr val="00525D"/>
                </a:solidFill>
                <a:latin typeface="Sakkal Majalla" panose="02000000000000000000" pitchFamily="2" charset="-78"/>
                <a:cs typeface="Sakkal Majalla" panose="02000000000000000000" pitchFamily="2" charset="-78"/>
              </a:rPr>
              <a:t>الادارة المالية</a:t>
            </a:r>
          </a:p>
        </p:txBody>
      </p:sp>
      <p:sp>
        <p:nvSpPr>
          <p:cNvPr id="25" name="مستطيل 24"/>
          <p:cNvSpPr/>
          <p:nvPr/>
        </p:nvSpPr>
        <p:spPr>
          <a:xfrm>
            <a:off x="883205" y="4830549"/>
            <a:ext cx="2733441" cy="323165"/>
          </a:xfrm>
          <a:prstGeom prst="rect">
            <a:avLst/>
          </a:prstGeom>
        </p:spPr>
        <p:txBody>
          <a:bodyPr wrap="none">
            <a:spAutoFit/>
          </a:bodyPr>
          <a:lstStyle/>
          <a:p>
            <a:pPr algn="ctr"/>
            <a:r>
              <a:rPr lang="en-US" sz="1500" b="1" cap="all" dirty="0">
                <a:solidFill>
                  <a:srgbClr val="00525D"/>
                </a:solidFill>
                <a:latin typeface="Ubuntu regular"/>
                <a:cs typeface="ACS  Akeek Bold" pitchFamily="2" charset="-78"/>
              </a:rPr>
              <a:t>F</a:t>
            </a:r>
            <a:r>
              <a:rPr lang="en-US" sz="1500" b="1" cap="all" dirty="0">
                <a:solidFill>
                  <a:schemeClr val="bg1">
                    <a:lumMod val="65000"/>
                  </a:schemeClr>
                </a:solidFill>
                <a:latin typeface="Ubuntu regular"/>
                <a:cs typeface="ACS  Akeek Bold" pitchFamily="2" charset="-78"/>
              </a:rPr>
              <a:t>INANCIAL</a:t>
            </a:r>
            <a:r>
              <a:rPr lang="en-US" sz="1500" b="1" cap="all" dirty="0">
                <a:solidFill>
                  <a:srgbClr val="00525D"/>
                </a:solidFill>
                <a:latin typeface="Ubuntu regular"/>
                <a:cs typeface="ACS  Akeek Bold" pitchFamily="2" charset="-78"/>
              </a:rPr>
              <a:t> A</a:t>
            </a:r>
            <a:r>
              <a:rPr lang="en-US" sz="1500" b="1" cap="all" dirty="0">
                <a:solidFill>
                  <a:schemeClr val="bg1">
                    <a:lumMod val="65000"/>
                  </a:schemeClr>
                </a:solidFill>
                <a:latin typeface="Ubuntu regular"/>
                <a:cs typeface="ACS  Akeek Bold" pitchFamily="2" charset="-78"/>
              </a:rPr>
              <a:t>DMINISTRATION</a:t>
            </a:r>
          </a:p>
        </p:txBody>
      </p:sp>
      <p:sp>
        <p:nvSpPr>
          <p:cNvPr id="26" name="مستطيل 25"/>
          <p:cNvSpPr/>
          <p:nvPr/>
        </p:nvSpPr>
        <p:spPr>
          <a:xfrm>
            <a:off x="7915915" y="4686610"/>
            <a:ext cx="1176925" cy="470257"/>
          </a:xfrm>
          <a:prstGeom prst="rect">
            <a:avLst/>
          </a:prstGeom>
        </p:spPr>
        <p:txBody>
          <a:bodyPr wrap="none">
            <a:spAutoFit/>
          </a:bodyPr>
          <a:lstStyle/>
          <a:p>
            <a:pPr lvl="0" algn="ctr"/>
            <a:r>
              <a:rPr lang="en-US" sz="2456" b="1" dirty="0">
                <a:solidFill>
                  <a:srgbClr val="00525D"/>
                </a:solidFill>
                <a:latin typeface="Sakkal Majalla" panose="02000000000000000000" pitchFamily="2" charset="-78"/>
                <a:cs typeface="Sakkal Majalla" panose="02000000000000000000" pitchFamily="2" charset="-78"/>
              </a:rPr>
              <a:t>(1.2.3…..)</a:t>
            </a:r>
            <a:endParaRPr lang="ar-SA" sz="2456" b="1" dirty="0">
              <a:solidFill>
                <a:srgbClr val="00525D"/>
              </a:solidFill>
              <a:latin typeface="Sakkal Majalla" panose="02000000000000000000" pitchFamily="2" charset="-78"/>
              <a:cs typeface="Sakkal Majalla" panose="02000000000000000000" pitchFamily="2" charset="-78"/>
            </a:endParaRPr>
          </a:p>
        </p:txBody>
      </p:sp>
      <p:grpSp>
        <p:nvGrpSpPr>
          <p:cNvPr id="27" name="مجموعة 26">
            <a:extLst>
              <a:ext uri="{FF2B5EF4-FFF2-40B4-BE49-F238E27FC236}">
                <a16:creationId xmlns:a16="http://schemas.microsoft.com/office/drawing/2014/main" id="{9CEEC725-47AE-428F-ABCE-E6B303FD79F1}"/>
              </a:ext>
            </a:extLst>
          </p:cNvPr>
          <p:cNvGrpSpPr/>
          <p:nvPr/>
        </p:nvGrpSpPr>
        <p:grpSpPr>
          <a:xfrm>
            <a:off x="5889319" y="0"/>
            <a:ext cx="4802494" cy="673100"/>
            <a:chOff x="5889319" y="0"/>
            <a:chExt cx="4802494" cy="673100"/>
          </a:xfrm>
        </p:grpSpPr>
        <p:sp>
          <p:nvSpPr>
            <p:cNvPr id="28" name="Rectangle 70">
              <a:extLst>
                <a:ext uri="{FF2B5EF4-FFF2-40B4-BE49-F238E27FC236}">
                  <a16:creationId xmlns:a16="http://schemas.microsoft.com/office/drawing/2014/main" id="{3B9EE1F7-D178-4D0A-97F5-4C50CA86501B}"/>
                </a:ext>
              </a:extLst>
            </p:cNvPr>
            <p:cNvSpPr/>
            <p:nvPr/>
          </p:nvSpPr>
          <p:spPr>
            <a:xfrm>
              <a:off x="5889319" y="87058"/>
              <a:ext cx="3612584" cy="498983"/>
            </a:xfrm>
            <a:prstGeom prst="rect">
              <a:avLst/>
            </a:prstGeom>
            <a:noFill/>
          </p:spPr>
          <p:txBody>
            <a:bodyPr wrap="square" lIns="91440" tIns="45720" rIns="91440" bIns="45720" anchor="ctr">
              <a:spAutoFit/>
            </a:bodyPr>
            <a:lstStyle/>
            <a:p>
              <a:pPr algn="r" rtl="1">
                <a:lnSpc>
                  <a:spcPct val="150000"/>
                </a:lnSpc>
              </a:pPr>
              <a:r>
                <a:rPr lang="ar-SA" sz="2000" b="1" cap="none" spc="0" dirty="0">
                  <a:ln w="0">
                    <a:noFill/>
                  </a:ln>
                  <a:solidFill>
                    <a:srgbClr val="00525D"/>
                  </a:solidFill>
                  <a:latin typeface="AirArabia" panose="020B0303060202020204" pitchFamily="34" charset="0"/>
                  <a:ea typeface="Open Sans" panose="020B0606030504020204" pitchFamily="34" charset="0"/>
                  <a:cs typeface="AirArabia" panose="020B0303060202020204" pitchFamily="34" charset="0"/>
                </a:rPr>
                <a:t>شرح ترميز الوثائق</a:t>
              </a:r>
            </a:p>
          </p:txBody>
        </p:sp>
        <p:sp>
          <p:nvSpPr>
            <p:cNvPr id="30" name="مستطيل 29">
              <a:extLst>
                <a:ext uri="{FF2B5EF4-FFF2-40B4-BE49-F238E27FC236}">
                  <a16:creationId xmlns:a16="http://schemas.microsoft.com/office/drawing/2014/main" id="{697CBA0A-7C16-4888-A943-B86A37F535B9}"/>
                </a:ext>
              </a:extLst>
            </p:cNvPr>
            <p:cNvSpPr/>
            <p:nvPr/>
          </p:nvSpPr>
          <p:spPr>
            <a:xfrm>
              <a:off x="9553139" y="0"/>
              <a:ext cx="673100" cy="673100"/>
            </a:xfrm>
            <a:prstGeom prst="rect">
              <a:avLst/>
            </a:prstGeom>
            <a:solidFill>
              <a:srgbClr val="2A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2" name="مستطيل 31">
              <a:extLst>
                <a:ext uri="{FF2B5EF4-FFF2-40B4-BE49-F238E27FC236}">
                  <a16:creationId xmlns:a16="http://schemas.microsoft.com/office/drawing/2014/main" id="{726A0728-73C4-4B0D-871D-883CF316B81E}"/>
                </a:ext>
              </a:extLst>
            </p:cNvPr>
            <p:cNvSpPr/>
            <p:nvPr/>
          </p:nvSpPr>
          <p:spPr>
            <a:xfrm>
              <a:off x="10277475" y="0"/>
              <a:ext cx="414338" cy="6731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2288783718"/>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TotalTime>
  <Words>5459</Words>
  <Application>Microsoft Office PowerPoint</Application>
  <PresentationFormat>مخصص</PresentationFormat>
  <Paragraphs>1183</Paragraphs>
  <Slides>40</Slides>
  <Notes>2</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40</vt:i4>
      </vt:variant>
    </vt:vector>
  </HeadingPairs>
  <TitlesOfParts>
    <vt:vector size="50" baseType="lpstr">
      <vt:lpstr>AirArabia</vt:lpstr>
      <vt:lpstr>-apple-system</vt:lpstr>
      <vt:lpstr>Arial</vt:lpstr>
      <vt:lpstr>Bukra Bold</vt:lpstr>
      <vt:lpstr>Calibri</vt:lpstr>
      <vt:lpstr>Calibri Light</vt:lpstr>
      <vt:lpstr>Sakkal Majalla</vt:lpstr>
      <vt:lpstr>Ubuntu regular</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samsung</dc:creator>
  <cp:lastModifiedBy>-</cp:lastModifiedBy>
  <cp:revision>315</cp:revision>
  <dcterms:created xsi:type="dcterms:W3CDTF">2021-08-23T17:52:58Z</dcterms:created>
  <dcterms:modified xsi:type="dcterms:W3CDTF">2022-06-03T20:56:35Z</dcterms:modified>
</cp:coreProperties>
</file>